
<file path=[Content_Types].xml><?xml version="1.0" encoding="utf-8"?>
<Types xmlns="http://schemas.openxmlformats.org/package/2006/content-types">
  <Default Extension="glb" ContentType="model/gltf.binary"/>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3" r:id="rId1"/>
    <p:sldMasterId id="2147483707" r:id="rId2"/>
  </p:sldMasterIdLst>
  <p:notesMasterIdLst>
    <p:notesMasterId r:id="rId67"/>
  </p:notesMasterIdLst>
  <p:sldIdLst>
    <p:sldId id="270" r:id="rId3"/>
    <p:sldId id="256" r:id="rId4"/>
    <p:sldId id="564" r:id="rId5"/>
    <p:sldId id="427" r:id="rId6"/>
    <p:sldId id="325" r:id="rId7"/>
    <p:sldId id="565" r:id="rId8"/>
    <p:sldId id="566" r:id="rId9"/>
    <p:sldId id="567" r:id="rId10"/>
    <p:sldId id="398" r:id="rId11"/>
    <p:sldId id="296" r:id="rId12"/>
    <p:sldId id="297" r:id="rId13"/>
    <p:sldId id="414" r:id="rId14"/>
    <p:sldId id="418" r:id="rId15"/>
    <p:sldId id="286" r:id="rId16"/>
    <p:sldId id="287" r:id="rId17"/>
    <p:sldId id="527" r:id="rId18"/>
    <p:sldId id="288" r:id="rId19"/>
    <p:sldId id="528" r:id="rId20"/>
    <p:sldId id="289" r:id="rId21"/>
    <p:sldId id="531" r:id="rId22"/>
    <p:sldId id="290" r:id="rId23"/>
    <p:sldId id="529" r:id="rId24"/>
    <p:sldId id="550" r:id="rId25"/>
    <p:sldId id="549" r:id="rId26"/>
    <p:sldId id="548" r:id="rId27"/>
    <p:sldId id="546" r:id="rId28"/>
    <p:sldId id="269" r:id="rId29"/>
    <p:sldId id="547" r:id="rId30"/>
    <p:sldId id="295" r:id="rId31"/>
    <p:sldId id="544" r:id="rId32"/>
    <p:sldId id="545" r:id="rId33"/>
    <p:sldId id="563" r:id="rId34"/>
    <p:sldId id="419" r:id="rId35"/>
    <p:sldId id="551" r:id="rId36"/>
    <p:sldId id="553" r:id="rId37"/>
    <p:sldId id="552" r:id="rId38"/>
    <p:sldId id="554" r:id="rId39"/>
    <p:sldId id="555" r:id="rId40"/>
    <p:sldId id="556" r:id="rId41"/>
    <p:sldId id="557" r:id="rId42"/>
    <p:sldId id="558" r:id="rId43"/>
    <p:sldId id="559" r:id="rId44"/>
    <p:sldId id="560" r:id="rId45"/>
    <p:sldId id="561" r:id="rId46"/>
    <p:sldId id="569" r:id="rId47"/>
    <p:sldId id="570" r:id="rId48"/>
    <p:sldId id="571" r:id="rId49"/>
    <p:sldId id="572" r:id="rId50"/>
    <p:sldId id="562" r:id="rId51"/>
    <p:sldId id="532" r:id="rId52"/>
    <p:sldId id="535" r:id="rId53"/>
    <p:sldId id="534" r:id="rId54"/>
    <p:sldId id="541" r:id="rId55"/>
    <p:sldId id="538" r:id="rId56"/>
    <p:sldId id="537" r:id="rId57"/>
    <p:sldId id="539" r:id="rId58"/>
    <p:sldId id="542" r:id="rId59"/>
    <p:sldId id="540" r:id="rId60"/>
    <p:sldId id="543" r:id="rId61"/>
    <p:sldId id="533" r:id="rId62"/>
    <p:sldId id="334" r:id="rId63"/>
    <p:sldId id="336" r:id="rId64"/>
    <p:sldId id="526" r:id="rId65"/>
    <p:sldId id="413" r:id="rId66"/>
  </p:sldIdLst>
  <p:sldSz cx="12192000" cy="6858000"/>
  <p:notesSz cx="6858000" cy="9144000"/>
  <p:custDataLst>
    <p:tags r:id="rId6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M User" initials="LM" lastIdx="1" clrIdx="0">
    <p:extLst>
      <p:ext uri="{19B8F6BF-5375-455C-9EA6-DF929625EA0E}">
        <p15:presenceInfo xmlns:p15="http://schemas.microsoft.com/office/powerpoint/2012/main" userId="LM 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4CA1"/>
    <a:srgbClr val="6C6C6C"/>
    <a:srgbClr val="013334"/>
    <a:srgbClr val="10069F"/>
    <a:srgbClr val="4E2A84"/>
    <a:srgbClr val="582E8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53" autoAdjust="0"/>
    <p:restoredTop sz="88485" autoAdjust="0"/>
  </p:normalViewPr>
  <p:slideViewPr>
    <p:cSldViewPr>
      <p:cViewPr varScale="1">
        <p:scale>
          <a:sx n="101" d="100"/>
          <a:sy n="101" d="100"/>
        </p:scale>
        <p:origin x="2208"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340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8570D6A-FB49-A14C-9B03-21B3417100CD}" type="datetimeFigureOut">
              <a:rPr lang="en-US" smtClean="0"/>
              <a:t>10/1/2023</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4CB6C83-B894-2740-9986-97D8BB6F6D98}" type="slidenum">
              <a:rPr lang="en-US" smtClean="0"/>
              <a:t>‹#›</a:t>
            </a:fld>
            <a:endParaRPr lang="en-US" dirty="0"/>
          </a:p>
        </p:txBody>
      </p:sp>
    </p:spTree>
    <p:extLst>
      <p:ext uri="{BB962C8B-B14F-4D97-AF65-F5344CB8AC3E}">
        <p14:creationId xmlns:p14="http://schemas.microsoft.com/office/powerpoint/2010/main" val="1801669850"/>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4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EducationData</a:t>
            </a:r>
            <a:r>
              <a:rPr lang="en-US" dirty="0"/>
              <a:t> = </a:t>
            </a:r>
            <a:r>
              <a:rPr lang="en-US" dirty="0" err="1"/>
              <a:t>read.csv</a:t>
            </a:r>
            <a:r>
              <a:rPr lang="en-US" dirty="0"/>
              <a:t>(</a:t>
            </a:r>
            <a:r>
              <a:rPr lang="en-US" dirty="0" err="1"/>
              <a:t>file.choose</a:t>
            </a:r>
            <a:r>
              <a:rPr lang="en-US" dirty="0"/>
              <a:t>(), header = TRUE)</a:t>
            </a:r>
          </a:p>
          <a:p>
            <a:r>
              <a:rPr lang="en-US" dirty="0" err="1"/>
              <a:t>EducationData$EducF</a:t>
            </a:r>
            <a:r>
              <a:rPr lang="en-US" dirty="0"/>
              <a:t> = factor(</a:t>
            </a:r>
            <a:r>
              <a:rPr lang="en-US" dirty="0" err="1"/>
              <a:t>EducationData$Educ</a:t>
            </a:r>
            <a:r>
              <a:rPr lang="en-US" dirty="0"/>
              <a:t>)</a:t>
            </a:r>
          </a:p>
          <a:p>
            <a:r>
              <a:rPr lang="en-US" dirty="0"/>
              <a:t>EducationData$logIncome2005 = log(EducationData$Income2005)</a:t>
            </a:r>
          </a:p>
          <a:p>
            <a:r>
              <a:rPr lang="en-US" dirty="0" err="1"/>
              <a:t>EducationData</a:t>
            </a:r>
            <a:r>
              <a:rPr lang="en-US" dirty="0"/>
              <a:t> %&gt;% </a:t>
            </a:r>
            <a:r>
              <a:rPr lang="en-US" dirty="0" err="1"/>
              <a:t>group_by</a:t>
            </a:r>
            <a:r>
              <a:rPr lang="en-US" dirty="0"/>
              <a:t>(</a:t>
            </a:r>
            <a:r>
              <a:rPr lang="en-US" dirty="0" err="1"/>
              <a:t>EducF</a:t>
            </a:r>
            <a:r>
              <a:rPr lang="en-US" dirty="0"/>
              <a:t>) %&gt;% </a:t>
            </a:r>
            <a:r>
              <a:rPr lang="en-US" dirty="0" err="1"/>
              <a:t>summarise</a:t>
            </a:r>
            <a:r>
              <a:rPr lang="en-US" dirty="0"/>
              <a:t>(</a:t>
            </a:r>
            <a:r>
              <a:rPr lang="en-US" dirty="0" err="1"/>
              <a:t>sd</a:t>
            </a:r>
            <a:r>
              <a:rPr lang="en-US" dirty="0"/>
              <a:t> = </a:t>
            </a:r>
            <a:r>
              <a:rPr lang="en-US" dirty="0" err="1"/>
              <a:t>sd</a:t>
            </a:r>
            <a:r>
              <a:rPr lang="en-US" dirty="0"/>
              <a:t>(logIncome2005), n = length(logIncome2005))</a:t>
            </a:r>
          </a:p>
        </p:txBody>
      </p:sp>
      <p:sp>
        <p:nvSpPr>
          <p:cNvPr id="4" name="Slide Number Placeholder 3"/>
          <p:cNvSpPr>
            <a:spLocks noGrp="1"/>
          </p:cNvSpPr>
          <p:nvPr>
            <p:ph type="sldNum" sz="quarter" idx="5"/>
          </p:nvPr>
        </p:nvSpPr>
        <p:spPr/>
        <p:txBody>
          <a:bodyPr/>
          <a:lstStyle/>
          <a:p>
            <a:fld id="{84CB6C83-B894-2740-9986-97D8BB6F6D98}" type="slidenum">
              <a:rPr lang="en-US" smtClean="0"/>
              <a:t>8</a:t>
            </a:fld>
            <a:endParaRPr lang="en-US" dirty="0"/>
          </a:p>
        </p:txBody>
      </p:sp>
    </p:spTree>
    <p:extLst>
      <p:ext uri="{BB962C8B-B14F-4D97-AF65-F5344CB8AC3E}">
        <p14:creationId xmlns:p14="http://schemas.microsoft.com/office/powerpoint/2010/main" val="34082321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138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336550" y="3501000"/>
            <a:ext cx="5759450" cy="2735262"/>
          </a:xfrm>
        </p:spPr>
        <p:txBody>
          <a:bodyPr>
            <a:noAutofit/>
          </a:bodyPr>
          <a:lstStyle>
            <a:lvl1pPr marL="0" indent="0">
              <a:buNone/>
              <a:defRPr sz="3600">
                <a:solidFill>
                  <a:schemeClr val="tx2"/>
                </a:solidFill>
              </a:defRPr>
            </a:lvl1pPr>
          </a:lstStyle>
          <a:p>
            <a:pPr lvl="0"/>
            <a:r>
              <a:rPr lang="en-US" dirty="0"/>
              <a:t>Your name</a:t>
            </a:r>
          </a:p>
          <a:p>
            <a:pPr lvl="0"/>
            <a:r>
              <a:rPr lang="en-US" dirty="0"/>
              <a:t>Teacher’s name</a:t>
            </a:r>
          </a:p>
          <a:p>
            <a:pPr lvl="0"/>
            <a:r>
              <a:rPr lang="en-US" dirty="0"/>
              <a:t>School</a:t>
            </a:r>
          </a:p>
          <a:p>
            <a:pPr lvl="0"/>
            <a:r>
              <a:rPr lang="en-US" dirty="0"/>
              <a:t>Date</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336000" y="1269000"/>
            <a:ext cx="11520000" cy="1800000"/>
          </a:xfrm>
        </p:spPr>
        <p:txBody>
          <a:bodyPr anchor="t"/>
          <a:lstStyle>
            <a:lvl1pPr>
              <a:defRPr b="1">
                <a:solidFill>
                  <a:schemeClr val="tx2"/>
                </a:solidFill>
              </a:defRPr>
            </a:lvl1pPr>
          </a:lstStyle>
          <a:p>
            <a:pPr lvl="0"/>
            <a:r>
              <a:rPr lang="en-US" dirty="0"/>
              <a:t>PROJECT NAME</a:t>
            </a:r>
          </a:p>
        </p:txBody>
      </p:sp>
    </p:spTree>
    <p:extLst>
      <p:ext uri="{BB962C8B-B14F-4D97-AF65-F5344CB8AC3E}">
        <p14:creationId xmlns:p14="http://schemas.microsoft.com/office/powerpoint/2010/main" val="367040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roject overvie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PROJECT OVERVIEW</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38919881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RESEARCH</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31823377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PROCEDURE</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2447760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Data/Observa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DATA/ OBSERVATIONS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786996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CONCLUSIONS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336000" y="1628775"/>
            <a:ext cx="11520000"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31495393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Works Cited</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336000" y="1628775"/>
            <a:ext cx="11520000" cy="4535488"/>
          </a:xfrm>
        </p:spPr>
        <p:txBody>
          <a:bodyPr>
            <a:normAutofit/>
          </a:bodyPr>
          <a:lstStyle>
            <a:lvl1pPr marL="288000" indent="-288000">
              <a:buFont typeface="Arial" panose="020B0604020202020204" pitchFamily="34" charset="0"/>
              <a:buChar char="•"/>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a:t>Click to edit Master text styles</a:t>
            </a:r>
          </a:p>
        </p:txBody>
      </p:sp>
    </p:spTree>
    <p:extLst>
      <p:ext uri="{BB962C8B-B14F-4D97-AF65-F5344CB8AC3E}">
        <p14:creationId xmlns:p14="http://schemas.microsoft.com/office/powerpoint/2010/main" val="23435533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336000" y="261000"/>
            <a:ext cx="11520000" cy="1224000"/>
          </a:xfrm>
        </p:spPr>
        <p:txBody>
          <a:bodyPr/>
          <a:lstStyle/>
          <a:p>
            <a:r>
              <a:rPr lang="en-US" dirty="0"/>
              <a:t>CLICK TO EDIT MASTER TITLE STYLE</a:t>
            </a:r>
          </a:p>
        </p:txBody>
      </p:sp>
    </p:spTree>
    <p:extLst>
      <p:ext uri="{BB962C8B-B14F-4D97-AF65-F5344CB8AC3E}">
        <p14:creationId xmlns:p14="http://schemas.microsoft.com/office/powerpoint/2010/main" val="17799602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51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68239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4414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40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9070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1561834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756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7417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573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microsoft.com/office/2007/relationships/hdphoto" Target="../media/hdphoto1.wdp"/><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image" Target="../media/image3.png"/><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22329842"/>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6"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12192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336000" y="261000"/>
            <a:ext cx="11520000" cy="1224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336000" y="1629000"/>
            <a:ext cx="11520000" cy="45360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10/1/2023</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34715092"/>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Lst>
  <p:txStyles>
    <p:title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4.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0.xml"/><Relationship Id="rId5" Type="http://schemas.openxmlformats.org/officeDocument/2006/relationships/image" Target="../media/image5.png"/><Relationship Id="rId4" Type="http://schemas.openxmlformats.org/officeDocument/2006/relationships/hyperlink" Target="https://www.remix3d.com/details/G009SWF2NW79"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 Id="rId6" Type="http://schemas.openxmlformats.org/officeDocument/2006/relationships/image" Target="../media/image45.png"/><Relationship Id="rId5" Type="http://schemas.openxmlformats.org/officeDocument/2006/relationships/hyperlink" Target="https://www.remix3d.com/details/G009SWF2NW79" TargetMode="External"/><Relationship Id="rId4" Type="http://schemas.microsoft.com/office/2017/06/relationships/model3d" Target="../media/model3d1.glb"/></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remix3d.com/details/G009SWF2NW79" TargetMode="External"/><Relationship Id="rId2" Type="http://schemas.microsoft.com/office/2017/06/relationships/model3d" Target="../media/model3d1.glb"/><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4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www.nlsinfo.org/content/cohorts/nlsy79/intro-to-the-sample/sample-design-screening-process" TargetMode="External"/><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80.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72.pn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image" Target="../media/image79.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image" Target="../media/image81.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80.png"/></Relationships>
</file>

<file path=ppt/slides/_rels/slide54.xml.rels><?xml version="1.0" encoding="UTF-8" standalone="yes"?>
<Relationships xmlns="http://schemas.openxmlformats.org/package/2006/relationships"><Relationship Id="rId3" Type="http://schemas.openxmlformats.org/officeDocument/2006/relationships/image" Target="../media/image370.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8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57.xml.rels><?xml version="1.0" encoding="UTF-8" standalone="yes"?>
<Relationships xmlns="http://schemas.openxmlformats.org/package/2006/relationships"><Relationship Id="rId8" Type="http://schemas.openxmlformats.org/officeDocument/2006/relationships/image" Target="../media/image510.png"/><Relationship Id="rId3" Type="http://schemas.openxmlformats.org/officeDocument/2006/relationships/image" Target="../media/image88.png"/><Relationship Id="rId7" Type="http://schemas.openxmlformats.org/officeDocument/2006/relationships/image" Target="../media/image500.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480.png"/><Relationship Id="rId10" Type="http://schemas.openxmlformats.org/officeDocument/2006/relationships/image" Target="../media/image530.png"/><Relationship Id="rId4" Type="http://schemas.openxmlformats.org/officeDocument/2006/relationships/image" Target="../media/image89.png"/><Relationship Id="rId9" Type="http://schemas.openxmlformats.org/officeDocument/2006/relationships/image" Target="../media/image520.png"/></Relationships>
</file>

<file path=ppt/slides/_rels/slide58.xml.rels><?xml version="1.0" encoding="UTF-8" standalone="yes"?>
<Relationships xmlns="http://schemas.openxmlformats.org/package/2006/relationships"><Relationship Id="rId2" Type="http://schemas.openxmlformats.org/officeDocument/2006/relationships/image" Target="../media/image90.tif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C4CB0-3087-9D43-85D3-6DA36180D5A4}"/>
              </a:ext>
            </a:extLst>
          </p:cNvPr>
          <p:cNvSpPr>
            <a:spLocks noGrp="1"/>
          </p:cNvSpPr>
          <p:nvPr>
            <p:ph type="ctrTitle"/>
          </p:nvPr>
        </p:nvSpPr>
        <p:spPr/>
        <p:txBody>
          <a:bodyPr/>
          <a:lstStyle/>
          <a:p>
            <a:r>
              <a:rPr lang="en-US" dirty="0"/>
              <a:t>For Live Session Assignment</a:t>
            </a:r>
            <a:r>
              <a:rPr lang="en-US" dirty="0">
                <a:sym typeface="Wingdings" pitchFamily="2" charset="2"/>
              </a:rPr>
              <a:t> (FLS)</a:t>
            </a:r>
            <a:r>
              <a:rPr lang="en-US" dirty="0"/>
              <a:t> </a:t>
            </a:r>
          </a:p>
        </p:txBody>
      </p:sp>
      <p:sp>
        <p:nvSpPr>
          <p:cNvPr id="5" name="Subtitle 4"/>
          <p:cNvSpPr>
            <a:spLocks noGrp="1"/>
          </p:cNvSpPr>
          <p:nvPr>
            <p:ph type="subTitle" idx="1"/>
          </p:nvPr>
        </p:nvSpPr>
        <p:spPr/>
        <p:txBody>
          <a:bodyPr/>
          <a:lstStyle/>
          <a:p>
            <a:r>
              <a:rPr lang="en-US" dirty="0"/>
              <a:t>Unit 6</a:t>
            </a:r>
          </a:p>
        </p:txBody>
      </p:sp>
    </p:spTree>
    <p:extLst>
      <p:ext uri="{BB962C8B-B14F-4D97-AF65-F5344CB8AC3E}">
        <p14:creationId xmlns:p14="http://schemas.microsoft.com/office/powerpoint/2010/main" val="2742512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1 (&lt;15</a:t>
            </a:r>
            <a:r>
              <a:rPr lang="en-US" i="1" dirty="0"/>
              <a:t> min)</a:t>
            </a:r>
            <a:endParaRPr lang="en-US" dirty="0"/>
          </a:p>
        </p:txBody>
      </p:sp>
      <p:pic>
        <p:nvPicPr>
          <p:cNvPr id="3" name="Picture 2">
            <a:extLst>
              <a:ext uri="{FF2B5EF4-FFF2-40B4-BE49-F238E27FC236}">
                <a16:creationId xmlns:a16="http://schemas.microsoft.com/office/drawing/2014/main" id="{7F785F4D-B4B8-4A43-A3D1-E8C63E4B1C2E}"/>
              </a:ext>
            </a:extLst>
          </p:cNvPr>
          <p:cNvPicPr>
            <a:picLocks noChangeAspect="1"/>
          </p:cNvPicPr>
          <p:nvPr/>
        </p:nvPicPr>
        <p:blipFill>
          <a:blip r:embed="rId2"/>
          <a:stretch>
            <a:fillRect/>
          </a:stretch>
        </p:blipFill>
        <p:spPr>
          <a:xfrm>
            <a:off x="2561342" y="1468877"/>
            <a:ext cx="7069317" cy="4887810"/>
          </a:xfrm>
          <a:prstGeom prst="rect">
            <a:avLst/>
          </a:prstGeom>
        </p:spPr>
      </p:pic>
      <p:sp>
        <p:nvSpPr>
          <p:cNvPr id="4" name="Rectangle 3">
            <a:extLst>
              <a:ext uri="{FF2B5EF4-FFF2-40B4-BE49-F238E27FC236}">
                <a16:creationId xmlns:a16="http://schemas.microsoft.com/office/drawing/2014/main" id="{D4277926-6785-AD45-ADA5-50938FD55E04}"/>
              </a:ext>
            </a:extLst>
          </p:cNvPr>
          <p:cNvSpPr/>
          <p:nvPr/>
        </p:nvSpPr>
        <p:spPr>
          <a:xfrm>
            <a:off x="2819400" y="44196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1812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D8ED0E-3958-BF4C-A743-EA2E5482EF5D}"/>
              </a:ext>
            </a:extLst>
          </p:cNvPr>
          <p:cNvSpPr>
            <a:spLocks noGrp="1"/>
          </p:cNvSpPr>
          <p:nvPr>
            <p:ph type="title"/>
          </p:nvPr>
        </p:nvSpPr>
        <p:spPr/>
        <p:txBody>
          <a:bodyPr/>
          <a:lstStyle/>
          <a:p>
            <a:r>
              <a:rPr lang="en-US" dirty="0"/>
              <a:t>Question 2 (&lt; 15 min)</a:t>
            </a:r>
          </a:p>
        </p:txBody>
      </p:sp>
      <p:pic>
        <p:nvPicPr>
          <p:cNvPr id="4" name="Picture 3">
            <a:extLst>
              <a:ext uri="{FF2B5EF4-FFF2-40B4-BE49-F238E27FC236}">
                <a16:creationId xmlns:a16="http://schemas.microsoft.com/office/drawing/2014/main" id="{7AD3767A-5774-8640-A5AA-CC2492E8742D}"/>
              </a:ext>
            </a:extLst>
          </p:cNvPr>
          <p:cNvPicPr>
            <a:picLocks noChangeAspect="1"/>
          </p:cNvPicPr>
          <p:nvPr/>
        </p:nvPicPr>
        <p:blipFill>
          <a:blip r:embed="rId2"/>
          <a:stretch>
            <a:fillRect/>
          </a:stretch>
        </p:blipFill>
        <p:spPr>
          <a:xfrm>
            <a:off x="1866900" y="1690689"/>
            <a:ext cx="8458200" cy="4140200"/>
          </a:xfrm>
          <a:prstGeom prst="rect">
            <a:avLst/>
          </a:prstGeom>
        </p:spPr>
      </p:pic>
      <p:sp>
        <p:nvSpPr>
          <p:cNvPr id="5" name="Rectangle 4">
            <a:extLst>
              <a:ext uri="{FF2B5EF4-FFF2-40B4-BE49-F238E27FC236}">
                <a16:creationId xmlns:a16="http://schemas.microsoft.com/office/drawing/2014/main" id="{A54217AF-ACF2-EB44-BB47-024BDEA2810A}"/>
              </a:ext>
            </a:extLst>
          </p:cNvPr>
          <p:cNvSpPr/>
          <p:nvPr/>
        </p:nvSpPr>
        <p:spPr>
          <a:xfrm>
            <a:off x="2133600" y="4191000"/>
            <a:ext cx="3048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732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a:xfrm>
            <a:off x="609600" y="2514600"/>
            <a:ext cx="10972800" cy="1143000"/>
          </a:xfrm>
        </p:spPr>
        <p:txBody>
          <a:bodyPr/>
          <a:lstStyle/>
          <a:p>
            <a:r>
              <a:rPr lang="en-US" dirty="0"/>
              <a:t>End Question 1: </a:t>
            </a:r>
            <a:br>
              <a:rPr lang="en-US" dirty="0"/>
            </a:br>
            <a:r>
              <a:rPr lang="en-US" dirty="0"/>
              <a:t>Quick Quiz Questions</a:t>
            </a:r>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12</a:t>
            </a:fld>
            <a:endParaRPr lang="en-US" altLang="en-US" dirty="0"/>
          </a:p>
        </p:txBody>
      </p:sp>
    </p:spTree>
    <p:extLst>
      <p:ext uri="{BB962C8B-B14F-4D97-AF65-F5344CB8AC3E}">
        <p14:creationId xmlns:p14="http://schemas.microsoft.com/office/powerpoint/2010/main" val="2528908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a:xfrm>
                <a:off x="1781783" y="3429001"/>
                <a:ext cx="8628434" cy="1450757"/>
              </a:xfrm>
            </p:spPr>
            <p:txBody>
              <a:bodyPr/>
              <a:lstStyle/>
              <a:p>
                <a:pPr algn="ctr"/>
                <a:r>
                  <a:rPr lang="en-US" dirty="0"/>
                  <a:t>Question 2</a:t>
                </a:r>
                <a:br>
                  <a:rPr lang="en-US" dirty="0"/>
                </a:br>
                <a:r>
                  <a:rPr lang="en-US" dirty="0"/>
                  <a:t>(</a:t>
                </a:r>
                <a14:m>
                  <m:oMath xmlns:m="http://schemas.openxmlformats.org/officeDocument/2006/math">
                    <m:r>
                      <a:rPr lang="en-US" i="1" smtClean="0">
                        <a:latin typeface="Cambria Math" panose="02040503050406030204" pitchFamily="18" charset="0"/>
                        <a:ea typeface="Cambria Math" panose="02040503050406030204" pitchFamily="18" charset="0"/>
                      </a:rPr>
                      <m:t>≤</m:t>
                    </m:r>
                    <m:r>
                      <a:rPr lang="en-US" b="0" i="0" smtClean="0">
                        <a:latin typeface="Cambria Math" panose="02040503050406030204" pitchFamily="18" charset="0"/>
                        <a:ea typeface="Cambria Math" panose="02040503050406030204" pitchFamily="18" charset="0"/>
                      </a:rPr>
                      <m:t>2</m:t>
                    </m:r>
                  </m:oMath>
                </a14:m>
                <a:r>
                  <a:rPr lang="en-US" dirty="0"/>
                  <a:t> hours)</a:t>
                </a:r>
                <a:br>
                  <a:rPr lang="en-US" dirty="0"/>
                </a:br>
                <a:br>
                  <a:rPr lang="en-US" dirty="0"/>
                </a:br>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xfrm>
                <a:off x="1781783" y="3429001"/>
                <a:ext cx="8628434" cy="1450757"/>
              </a:xfrm>
              <a:blipFill>
                <a:blip r:embed="rId2"/>
                <a:stretch>
                  <a:fillRect t="-5526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13</a:t>
            </a:fld>
            <a:endParaRPr lang="en-US" altLang="en-US" dirty="0"/>
          </a:p>
        </p:txBody>
      </p:sp>
    </p:spTree>
    <p:extLst>
      <p:ext uri="{BB962C8B-B14F-4D97-AF65-F5344CB8AC3E}">
        <p14:creationId xmlns:p14="http://schemas.microsoft.com/office/powerpoint/2010/main" val="27165848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70AC76-5913-744E-AAF2-FCA5B5E0A1BC}"/>
              </a:ext>
            </a:extLst>
          </p:cNvPr>
          <p:cNvPicPr>
            <a:picLocks noChangeAspect="1"/>
          </p:cNvPicPr>
          <p:nvPr/>
        </p:nvPicPr>
        <p:blipFill>
          <a:blip r:embed="rId2"/>
          <a:stretch>
            <a:fillRect/>
          </a:stretch>
        </p:blipFill>
        <p:spPr>
          <a:xfrm>
            <a:off x="761573" y="987080"/>
            <a:ext cx="11201828" cy="596900"/>
          </a:xfrm>
          <a:prstGeom prst="rect">
            <a:avLst/>
          </a:prstGeom>
        </p:spPr>
      </p:pic>
      <p:sp>
        <p:nvSpPr>
          <p:cNvPr id="2" name="Title 1"/>
          <p:cNvSpPr>
            <a:spLocks noGrp="1"/>
          </p:cNvSpPr>
          <p:nvPr>
            <p:ph type="title"/>
          </p:nvPr>
        </p:nvSpPr>
        <p:spPr>
          <a:xfrm>
            <a:off x="2247687" y="214652"/>
            <a:ext cx="8229600" cy="792162"/>
          </a:xfrm>
        </p:spPr>
        <p:txBody>
          <a:bodyPr/>
          <a:lstStyle/>
          <a:p>
            <a:r>
              <a:rPr lang="en-US" dirty="0"/>
              <a:t>Height!</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165" y="1512065"/>
            <a:ext cx="1078646" cy="534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76400" y="911901"/>
            <a:ext cx="10287001" cy="1200329"/>
          </a:xfrm>
          <a:prstGeom prst="rect">
            <a:avLst/>
          </a:prstGeom>
          <a:noFill/>
        </p:spPr>
        <p:txBody>
          <a:bodyPr wrap="square" rtlCol="0">
            <a:spAutoFit/>
          </a:bodyPr>
          <a:lstStyle/>
          <a:p>
            <a:r>
              <a:rPr lang="en-US" dirty="0"/>
              <a:t>5 different sports were analyzed to see if the average height of basketball players was greater than the average of all the other sports.  We could, of course, compare each pairwise grouping of sports, but that would result in 4 tests. This would take a lot of time, and those tests would each have less power since they don’t use all the data.  Let’s use ANOVA similarly to how we did in prior problems.  </a:t>
            </a:r>
          </a:p>
        </p:txBody>
      </p:sp>
      <p:sp>
        <p:nvSpPr>
          <p:cNvPr id="3" name="TextBox 2"/>
          <p:cNvSpPr txBox="1"/>
          <p:nvPr/>
        </p:nvSpPr>
        <p:spPr>
          <a:xfrm>
            <a:off x="1676400" y="2257486"/>
            <a:ext cx="10363200" cy="4247317"/>
          </a:xfrm>
          <a:prstGeom prst="rect">
            <a:avLst/>
          </a:prstGeom>
          <a:noFill/>
        </p:spPr>
        <p:txBody>
          <a:bodyPr wrap="square" rtlCol="0">
            <a:spAutoFit/>
          </a:bodyPr>
          <a:lstStyle/>
          <a:p>
            <a:pPr marL="342900" indent="-342900">
              <a:buAutoNum type="arabicPeriod"/>
            </a:pPr>
            <a:r>
              <a:rPr lang="en-US" dirty="0"/>
              <a:t>Make a side by side box plot of the data.</a:t>
            </a:r>
          </a:p>
          <a:p>
            <a:pPr marL="342900" indent="-342900">
              <a:buAutoNum type="arabicPeriod"/>
            </a:pPr>
            <a:r>
              <a:rPr lang="en-US" dirty="0"/>
              <a:t>Run a basic ANOVA  to test for any pairwise difference of means between any of the 5 sports.  Check the assumptions here, but no need to address them after this.</a:t>
            </a:r>
          </a:p>
          <a:p>
            <a:pPr marL="342900" indent="-342900">
              <a:buAutoNum type="arabicPeriod"/>
            </a:pPr>
            <a:r>
              <a:rPr lang="en-US" dirty="0"/>
              <a:t>Conduct an Extra Sum of Squares test to test the following hypothesis:</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Depending on the results of this test, test to see if there is evidence that basketball has a different mean than each of the sports.  (Equivalent to testing basketball versus the others.). This is similar to the Spock example. </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Make sure and provide written conclusions for questions 2,3,4 and 5.</a:t>
            </a:r>
          </a:p>
        </p:txBody>
      </p:sp>
      <p:sp>
        <p:nvSpPr>
          <p:cNvPr id="7" name="Rectangle 6"/>
          <p:cNvSpPr/>
          <p:nvPr/>
        </p:nvSpPr>
        <p:spPr>
          <a:xfrm>
            <a:off x="4114801" y="3429000"/>
            <a:ext cx="4745209" cy="369332"/>
          </a:xfrm>
          <a:prstGeom prst="rect">
            <a:avLst/>
          </a:prstGeom>
        </p:spPr>
        <p:txBody>
          <a:bodyPr wrap="square">
            <a:spAutoFit/>
          </a:bodyPr>
          <a:lstStyle/>
          <a:p>
            <a:r>
              <a:rPr lang="en-US" dirty="0"/>
              <a:t>H</a:t>
            </a:r>
            <a:r>
              <a:rPr lang="en-US" baseline="-25000" dirty="0"/>
              <a:t>o</a:t>
            </a:r>
            <a:r>
              <a:rPr lang="en-US" dirty="0"/>
              <a:t>: Reduced Model: µ</a:t>
            </a:r>
            <a:r>
              <a:rPr lang="en-US" baseline="-25000" dirty="0"/>
              <a:t>B</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sp>
        <p:nvSpPr>
          <p:cNvPr id="8" name="Rectangle 7"/>
          <p:cNvSpPr/>
          <p:nvPr/>
        </p:nvSpPr>
        <p:spPr>
          <a:xfrm>
            <a:off x="4114801" y="3736842"/>
            <a:ext cx="4745209" cy="369332"/>
          </a:xfrm>
          <a:prstGeom prst="rect">
            <a:avLst/>
          </a:prstGeom>
        </p:spPr>
        <p:txBody>
          <a:bodyPr wrap="square">
            <a:spAutoFit/>
          </a:bodyPr>
          <a:lstStyle/>
          <a:p>
            <a:r>
              <a:rPr lang="en-US" dirty="0"/>
              <a:t>H</a:t>
            </a:r>
            <a:r>
              <a:rPr lang="en-US" baseline="-25000" dirty="0"/>
              <a:t>a</a:t>
            </a:r>
            <a:r>
              <a:rPr lang="en-US" dirty="0"/>
              <a:t>: Full Model: 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9" name="Rectangle 8"/>
          <p:cNvSpPr/>
          <p:nvPr/>
        </p:nvSpPr>
        <p:spPr>
          <a:xfrm>
            <a:off x="4648200" y="5257800"/>
            <a:ext cx="4745209" cy="369332"/>
          </a:xfrm>
          <a:prstGeom prst="rect">
            <a:avLst/>
          </a:prstGeom>
        </p:spPr>
        <p:txBody>
          <a:bodyPr wrap="square">
            <a:spAutoFit/>
          </a:bodyPr>
          <a:lstStyle/>
          <a:p>
            <a:r>
              <a:rPr lang="en-US" dirty="0"/>
              <a:t>H</a:t>
            </a:r>
            <a:r>
              <a:rPr lang="en-US" baseline="-25000" dirty="0"/>
              <a:t>o</a:t>
            </a:r>
            <a:r>
              <a:rPr lang="en-US" dirty="0"/>
              <a:t>: Reduced Model: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sp>
        <p:nvSpPr>
          <p:cNvPr id="10" name="Rectangle 9"/>
          <p:cNvSpPr/>
          <p:nvPr/>
        </p:nvSpPr>
        <p:spPr>
          <a:xfrm>
            <a:off x="4648200" y="5565642"/>
            <a:ext cx="4745209" cy="369332"/>
          </a:xfrm>
          <a:prstGeom prst="rect">
            <a:avLst/>
          </a:prstGeom>
        </p:spPr>
        <p:txBody>
          <a:bodyPr wrap="square">
            <a:spAutoFit/>
          </a:bodyPr>
          <a:lstStyle/>
          <a:p>
            <a:r>
              <a:rPr lang="en-US" dirty="0"/>
              <a:t>H</a:t>
            </a:r>
            <a:r>
              <a:rPr lang="en-US" baseline="-25000" dirty="0"/>
              <a:t>a</a:t>
            </a:r>
            <a:r>
              <a:rPr lang="en-US" dirty="0"/>
              <a:t>: Full Model: 	   µ</a:t>
            </a:r>
            <a:r>
              <a:rPr lang="en-US" baseline="-25000" dirty="0"/>
              <a:t>B</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pic>
        <p:nvPicPr>
          <p:cNvPr id="5" name="Picture 4">
            <a:extLst>
              <a:ext uri="{FF2B5EF4-FFF2-40B4-BE49-F238E27FC236}">
                <a16:creationId xmlns:a16="http://schemas.microsoft.com/office/drawing/2014/main" id="{1CA41B14-B1C6-DE4E-87BB-C3791FA676DE}"/>
              </a:ext>
            </a:extLst>
          </p:cNvPr>
          <p:cNvPicPr>
            <a:picLocks noChangeAspect="1"/>
          </p:cNvPicPr>
          <p:nvPr/>
        </p:nvPicPr>
        <p:blipFill>
          <a:blip r:embed="rId4"/>
          <a:stretch>
            <a:fillRect/>
          </a:stretch>
        </p:blipFill>
        <p:spPr>
          <a:xfrm>
            <a:off x="152400" y="575813"/>
            <a:ext cx="1475790" cy="5858774"/>
          </a:xfrm>
          <a:prstGeom prst="rect">
            <a:avLst/>
          </a:prstGeom>
        </p:spPr>
      </p:pic>
    </p:spTree>
    <p:extLst>
      <p:ext uri="{BB962C8B-B14F-4D97-AF65-F5344CB8AC3E}">
        <p14:creationId xmlns:p14="http://schemas.microsoft.com/office/powerpoint/2010/main" val="3212297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First … Plot the Data!</a:t>
            </a:r>
          </a:p>
        </p:txBody>
      </p:sp>
      <p:pic>
        <p:nvPicPr>
          <p:cNvPr id="3" name="Picture 2">
            <a:extLst>
              <a:ext uri="{FF2B5EF4-FFF2-40B4-BE49-F238E27FC236}">
                <a16:creationId xmlns:a16="http://schemas.microsoft.com/office/drawing/2014/main" id="{63BB23F8-A94D-1C4D-BEAB-31E0DC533724}"/>
              </a:ext>
            </a:extLst>
          </p:cNvPr>
          <p:cNvPicPr>
            <a:picLocks noChangeAspect="1"/>
          </p:cNvPicPr>
          <p:nvPr/>
        </p:nvPicPr>
        <p:blipFill>
          <a:blip r:embed="rId2"/>
          <a:stretch>
            <a:fillRect/>
          </a:stretch>
        </p:blipFill>
        <p:spPr>
          <a:xfrm>
            <a:off x="5181600" y="1600200"/>
            <a:ext cx="6543598" cy="4953000"/>
          </a:xfrm>
          <a:prstGeom prst="rect">
            <a:avLst/>
          </a:prstGeom>
        </p:spPr>
      </p:pic>
      <p:sp>
        <p:nvSpPr>
          <p:cNvPr id="4" name="Rectangle 3">
            <a:extLst>
              <a:ext uri="{FF2B5EF4-FFF2-40B4-BE49-F238E27FC236}">
                <a16:creationId xmlns:a16="http://schemas.microsoft.com/office/drawing/2014/main" id="{4DB551D1-8EE1-584B-ABF6-90E69363872E}"/>
              </a:ext>
            </a:extLst>
          </p:cNvPr>
          <p:cNvSpPr/>
          <p:nvPr/>
        </p:nvSpPr>
        <p:spPr>
          <a:xfrm>
            <a:off x="381000" y="2876371"/>
            <a:ext cx="6096000" cy="1200329"/>
          </a:xfrm>
          <a:prstGeom prst="rect">
            <a:avLst/>
          </a:prstGeom>
        </p:spPr>
        <p:txBody>
          <a:bodyPr>
            <a:spAutoFit/>
          </a:bodyPr>
          <a:lstStyle/>
          <a:p>
            <a:r>
              <a:rPr lang="en-US" b="1" dirty="0">
                <a:solidFill>
                  <a:srgbClr val="000080"/>
                </a:solidFill>
                <a:latin typeface="Courier New" panose="02070309020205020404" pitchFamily="49" charset="0"/>
              </a:rPr>
              <a:t>proc</a:t>
            </a:r>
            <a:r>
              <a:rPr lang="en-US" dirty="0">
                <a:latin typeface="Courier New" panose="02070309020205020404" pitchFamily="49" charset="0"/>
              </a:rPr>
              <a:t> </a:t>
            </a:r>
            <a:r>
              <a:rPr lang="en-US" b="1" dirty="0" err="1">
                <a:solidFill>
                  <a:srgbClr val="000080"/>
                </a:solidFill>
                <a:latin typeface="Courier New" panose="02070309020205020404" pitchFamily="49" charset="0"/>
              </a:rPr>
              <a:t>glm</a:t>
            </a:r>
            <a:r>
              <a:rPr lang="en-US" dirty="0">
                <a:latin typeface="Courier New" panose="02070309020205020404" pitchFamily="49" charset="0"/>
              </a:rPr>
              <a:t> </a:t>
            </a:r>
            <a:r>
              <a:rPr lang="en-US" dirty="0">
                <a:solidFill>
                  <a:srgbClr val="0000FF"/>
                </a:solidFill>
                <a:latin typeface="Courier New" panose="02070309020205020404" pitchFamily="49" charset="0"/>
              </a:rPr>
              <a:t>data</a:t>
            </a:r>
            <a:r>
              <a:rPr lang="en-US" dirty="0">
                <a:latin typeface="Courier New" panose="02070309020205020404" pitchFamily="49" charset="0"/>
              </a:rPr>
              <a:t> = </a:t>
            </a:r>
            <a:r>
              <a:rPr lang="en-US" dirty="0" err="1">
                <a:latin typeface="Courier New" panose="02070309020205020404" pitchFamily="49" charset="0"/>
              </a:rPr>
              <a:t>SportHeight</a:t>
            </a:r>
            <a:r>
              <a:rPr lang="en-US" dirty="0">
                <a:latin typeface="Courier New" panose="02070309020205020404" pitchFamily="49" charset="0"/>
              </a:rPr>
              <a:t>;</a:t>
            </a:r>
          </a:p>
          <a:p>
            <a:r>
              <a:rPr lang="en-US" dirty="0">
                <a:solidFill>
                  <a:srgbClr val="0000FF"/>
                </a:solidFill>
                <a:latin typeface="Courier New" panose="02070309020205020404" pitchFamily="49" charset="0"/>
              </a:rPr>
              <a:t>class</a:t>
            </a:r>
            <a:r>
              <a:rPr lang="en-US" dirty="0">
                <a:latin typeface="Courier New" panose="02070309020205020404" pitchFamily="49" charset="0"/>
              </a:rPr>
              <a:t> Sport;</a:t>
            </a:r>
          </a:p>
          <a:p>
            <a:r>
              <a:rPr lang="en-US" dirty="0">
                <a:solidFill>
                  <a:srgbClr val="0000FF"/>
                </a:solidFill>
                <a:latin typeface="Courier New" panose="02070309020205020404" pitchFamily="49" charset="0"/>
              </a:rPr>
              <a:t>model</a:t>
            </a:r>
            <a:r>
              <a:rPr lang="en-US" dirty="0">
                <a:latin typeface="Courier New" panose="02070309020205020404" pitchFamily="49" charset="0"/>
              </a:rPr>
              <a:t> Height = Sport / </a:t>
            </a:r>
            <a:r>
              <a:rPr lang="en-US" dirty="0">
                <a:solidFill>
                  <a:srgbClr val="0000FF"/>
                </a:solidFill>
                <a:latin typeface="Courier New" panose="02070309020205020404" pitchFamily="49" charset="0"/>
              </a:rPr>
              <a:t>solution</a:t>
            </a:r>
            <a:r>
              <a:rPr lang="en-US" dirty="0">
                <a:latin typeface="Courier New" panose="02070309020205020404" pitchFamily="49" charset="0"/>
              </a:rPr>
              <a:t>;</a:t>
            </a:r>
          </a:p>
          <a:p>
            <a:r>
              <a:rPr lang="en-US" b="1" dirty="0">
                <a:solidFill>
                  <a:srgbClr val="000080"/>
                </a:solidFill>
                <a:latin typeface="Courier New" panose="02070309020205020404" pitchFamily="49" charset="0"/>
              </a:rPr>
              <a:t>run</a:t>
            </a:r>
            <a:r>
              <a:rPr lang="en-US" dirty="0">
                <a:solidFill>
                  <a:srgbClr val="000000"/>
                </a:solidFill>
                <a:latin typeface="Courier New" panose="02070309020205020404" pitchFamily="49" charset="0"/>
              </a:rPr>
              <a:t>;</a:t>
            </a:r>
            <a:endParaRPr lang="en-US" dirty="0">
              <a:solidFill>
                <a:srgbClr val="000080"/>
              </a:solidFill>
              <a:effectLst/>
              <a:latin typeface="Courier New" panose="02070309020205020404" pitchFamily="49" charset="0"/>
            </a:endParaRPr>
          </a:p>
        </p:txBody>
      </p:sp>
    </p:spTree>
    <p:extLst>
      <p:ext uri="{BB962C8B-B14F-4D97-AF65-F5344CB8AC3E}">
        <p14:creationId xmlns:p14="http://schemas.microsoft.com/office/powerpoint/2010/main" val="1014400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62160-4C89-E746-B3EF-63B5CF27690F}"/>
              </a:ext>
            </a:extLst>
          </p:cNvPr>
          <p:cNvSpPr>
            <a:spLocks noGrp="1"/>
          </p:cNvSpPr>
          <p:nvPr>
            <p:ph type="title"/>
          </p:nvPr>
        </p:nvSpPr>
        <p:spPr/>
        <p:txBody>
          <a:bodyPr/>
          <a:lstStyle/>
          <a:p>
            <a:r>
              <a:rPr lang="en-US" dirty="0"/>
              <a:t>Boxplot in R</a:t>
            </a:r>
          </a:p>
        </p:txBody>
      </p:sp>
      <p:pic>
        <p:nvPicPr>
          <p:cNvPr id="4" name="Picture 3">
            <a:extLst>
              <a:ext uri="{FF2B5EF4-FFF2-40B4-BE49-F238E27FC236}">
                <a16:creationId xmlns:a16="http://schemas.microsoft.com/office/drawing/2014/main" id="{DCADB779-3534-C447-A862-DF725F6B1B11}"/>
              </a:ext>
            </a:extLst>
          </p:cNvPr>
          <p:cNvPicPr>
            <a:picLocks noChangeAspect="1"/>
          </p:cNvPicPr>
          <p:nvPr/>
        </p:nvPicPr>
        <p:blipFill>
          <a:blip r:embed="rId2"/>
          <a:stretch>
            <a:fillRect/>
          </a:stretch>
        </p:blipFill>
        <p:spPr>
          <a:xfrm>
            <a:off x="5562600" y="1806664"/>
            <a:ext cx="6598047" cy="4445000"/>
          </a:xfrm>
          <a:prstGeom prst="rect">
            <a:avLst/>
          </a:prstGeom>
        </p:spPr>
      </p:pic>
      <p:sp>
        <p:nvSpPr>
          <p:cNvPr id="5" name="Rectangle 4">
            <a:extLst>
              <a:ext uri="{FF2B5EF4-FFF2-40B4-BE49-F238E27FC236}">
                <a16:creationId xmlns:a16="http://schemas.microsoft.com/office/drawing/2014/main" id="{88C40FD8-26AC-594E-921C-64FFA3899661}"/>
              </a:ext>
            </a:extLst>
          </p:cNvPr>
          <p:cNvSpPr/>
          <p:nvPr/>
        </p:nvSpPr>
        <p:spPr>
          <a:xfrm>
            <a:off x="152400" y="2890391"/>
            <a:ext cx="5562600" cy="1077218"/>
          </a:xfrm>
          <a:prstGeom prst="rect">
            <a:avLst/>
          </a:prstGeom>
        </p:spPr>
        <p:txBody>
          <a:bodyPr wrap="square">
            <a:spAutoFit/>
          </a:bodyPr>
          <a:lstStyle/>
          <a:p>
            <a:r>
              <a:rPr lang="en-US" sz="1600" dirty="0"/>
              <a:t>Sports %&gt;% </a:t>
            </a:r>
          </a:p>
          <a:p>
            <a:r>
              <a:rPr lang="en-US" sz="1600" dirty="0"/>
              <a:t>	</a:t>
            </a:r>
            <a:r>
              <a:rPr lang="en-US" sz="1600" dirty="0" err="1"/>
              <a:t>ggplot</a:t>
            </a:r>
            <a:r>
              <a:rPr lang="en-US" sz="1600" dirty="0"/>
              <a:t>(</a:t>
            </a:r>
            <a:r>
              <a:rPr lang="en-US" sz="1600" dirty="0" err="1"/>
              <a:t>aes</a:t>
            </a:r>
            <a:r>
              <a:rPr lang="en-US" sz="1600" dirty="0"/>
              <a:t>(x = Sport, y = Height, color = Sport)) + 	</a:t>
            </a:r>
            <a:r>
              <a:rPr lang="en-US" sz="1600" dirty="0" err="1"/>
              <a:t>geom_boxplot</a:t>
            </a:r>
            <a:r>
              <a:rPr lang="en-US" sz="1600" dirty="0"/>
              <a:t>() + </a:t>
            </a:r>
          </a:p>
          <a:p>
            <a:r>
              <a:rPr lang="en-US" sz="1600"/>
              <a:t>	ggtitle</a:t>
            </a:r>
            <a:r>
              <a:rPr lang="en-US" sz="1600" dirty="0"/>
              <a:t>("Height Distributions Based on Sport")</a:t>
            </a:r>
          </a:p>
        </p:txBody>
      </p:sp>
    </p:spTree>
    <p:extLst>
      <p:ext uri="{BB962C8B-B14F-4D97-AF65-F5344CB8AC3E}">
        <p14:creationId xmlns:p14="http://schemas.microsoft.com/office/powerpoint/2010/main" val="37336983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274638"/>
            <a:ext cx="6629400" cy="1143000"/>
          </a:xfrm>
        </p:spPr>
        <p:txBody>
          <a:bodyPr/>
          <a:lstStyle/>
          <a:p>
            <a:r>
              <a:rPr lang="en-US" dirty="0"/>
              <a:t>Plot the Data cont.</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6713" y="3124199"/>
            <a:ext cx="1582998"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3403" y="1676399"/>
            <a:ext cx="1629618"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63113" y="3114675"/>
            <a:ext cx="1615152" cy="1304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63113" y="1676399"/>
            <a:ext cx="1615152" cy="13038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115714" y="3148011"/>
            <a:ext cx="1526865"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29166" y="1676399"/>
            <a:ext cx="1613413"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731104" y="3148011"/>
            <a:ext cx="1544254" cy="1238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692818" y="1687285"/>
            <a:ext cx="1620826" cy="1314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346301" y="3151034"/>
            <a:ext cx="1551572" cy="1241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55826" y="1676399"/>
            <a:ext cx="1607574" cy="1295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304800" y="4572839"/>
            <a:ext cx="11658600" cy="923330"/>
          </a:xfrm>
          <a:prstGeom prst="rect">
            <a:avLst/>
          </a:prstGeom>
          <a:noFill/>
        </p:spPr>
        <p:txBody>
          <a:bodyPr wrap="square" rtlCol="0">
            <a:spAutoFit/>
          </a:bodyPr>
          <a:lstStyle/>
          <a:p>
            <a:r>
              <a:rPr lang="en-US" dirty="0"/>
              <a:t>Normality:  We have very small sample sizes here.  There is not a lot of evidence against normality for each group, although there is not a lot of evidence to begin with.  We will proceed with caution under the assumption of normal distributions for each sport.  </a:t>
            </a:r>
          </a:p>
        </p:txBody>
      </p:sp>
      <p:sp>
        <p:nvSpPr>
          <p:cNvPr id="20" name="TextBox 19"/>
          <p:cNvSpPr txBox="1"/>
          <p:nvPr/>
        </p:nvSpPr>
        <p:spPr>
          <a:xfrm>
            <a:off x="304800" y="5525869"/>
            <a:ext cx="11582400" cy="646331"/>
          </a:xfrm>
          <a:prstGeom prst="rect">
            <a:avLst/>
          </a:prstGeom>
          <a:noFill/>
        </p:spPr>
        <p:txBody>
          <a:bodyPr wrap="square" rtlCol="0">
            <a:spAutoFit/>
          </a:bodyPr>
          <a:lstStyle/>
          <a:p>
            <a:r>
              <a:rPr lang="en-US" dirty="0"/>
              <a:t>Homogeneity of Variance: Judging from the box plots, there is some visual evidence against equal standard deviations, although the sample size is still small.   A secondary test would be nice to lean on here.</a:t>
            </a:r>
          </a:p>
        </p:txBody>
      </p:sp>
      <p:sp>
        <p:nvSpPr>
          <p:cNvPr id="21" name="TextBox 20"/>
          <p:cNvSpPr txBox="1"/>
          <p:nvPr/>
        </p:nvSpPr>
        <p:spPr>
          <a:xfrm>
            <a:off x="304800" y="6183869"/>
            <a:ext cx="11277600" cy="369332"/>
          </a:xfrm>
          <a:prstGeom prst="rect">
            <a:avLst/>
          </a:prstGeom>
          <a:noFill/>
        </p:spPr>
        <p:txBody>
          <a:bodyPr wrap="square" rtlCol="0">
            <a:spAutoFit/>
          </a:bodyPr>
          <a:lstStyle/>
          <a:p>
            <a:r>
              <a:rPr lang="en-US" dirty="0"/>
              <a:t>We will assume the observations are independent both between and within groups. </a:t>
            </a:r>
          </a:p>
        </p:txBody>
      </p:sp>
      <p:sp>
        <p:nvSpPr>
          <p:cNvPr id="3" name="Rectangle 2">
            <a:extLst>
              <a:ext uri="{FF2B5EF4-FFF2-40B4-BE49-F238E27FC236}">
                <a16:creationId xmlns:a16="http://schemas.microsoft.com/office/drawing/2014/main" id="{6D937F0C-5DD3-2943-A054-7D21488EFAF0}"/>
              </a:ext>
            </a:extLst>
          </p:cNvPr>
          <p:cNvSpPr/>
          <p:nvPr/>
        </p:nvSpPr>
        <p:spPr>
          <a:xfrm>
            <a:off x="228600" y="1741944"/>
            <a:ext cx="6096000" cy="2677656"/>
          </a:xfrm>
          <a:prstGeom prst="rect">
            <a:avLst/>
          </a:prstGeom>
        </p:spPr>
        <p:txBody>
          <a:bodyPr>
            <a:spAutoFit/>
          </a:bodyPr>
          <a:lstStyle/>
          <a:p>
            <a:r>
              <a:rPr lang="en-US" sz="1200" b="1" dirty="0">
                <a:solidFill>
                  <a:srgbClr val="000080"/>
                </a:solidFill>
                <a:latin typeface="Courier New" panose="02070309020205020404" pitchFamily="49" charset="0"/>
              </a:rPr>
              <a:t>proc</a:t>
            </a:r>
            <a:r>
              <a:rPr lang="en-US" sz="1200" dirty="0">
                <a:latin typeface="Courier New" panose="02070309020205020404" pitchFamily="49" charset="0"/>
              </a:rPr>
              <a:t> </a:t>
            </a:r>
            <a:r>
              <a:rPr lang="en-US" sz="1200" b="1" dirty="0" err="1">
                <a:solidFill>
                  <a:srgbClr val="000080"/>
                </a:solidFill>
                <a:latin typeface="Courier New" panose="02070309020205020404" pitchFamily="49" charset="0"/>
              </a:rPr>
              <a:t>glm</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latin typeface="Courier New" panose="02070309020205020404" pitchFamily="49" charset="0"/>
              </a:rPr>
              <a:t> = </a:t>
            </a:r>
            <a:r>
              <a:rPr lang="en-US" sz="1200" dirty="0" err="1">
                <a:latin typeface="Courier New" panose="02070309020205020404" pitchFamily="49" charset="0"/>
              </a:rPr>
              <a:t>SportHeight</a:t>
            </a:r>
            <a:r>
              <a:rPr lang="en-US" sz="1200" dirty="0">
                <a:latin typeface="Courier New" panose="02070309020205020404" pitchFamily="49" charset="0"/>
              </a:rPr>
              <a:t>;</a:t>
            </a:r>
          </a:p>
          <a:p>
            <a:r>
              <a:rPr lang="en-US" sz="1200" dirty="0">
                <a:solidFill>
                  <a:srgbClr val="0000FF"/>
                </a:solidFill>
                <a:latin typeface="Courier New" panose="02070309020205020404" pitchFamily="49" charset="0"/>
              </a:rPr>
              <a:t>class</a:t>
            </a:r>
            <a:r>
              <a:rPr lang="en-US" sz="1200" dirty="0">
                <a:latin typeface="Courier New" panose="02070309020205020404" pitchFamily="49" charset="0"/>
              </a:rPr>
              <a:t> Sport;</a:t>
            </a:r>
          </a:p>
          <a:p>
            <a:r>
              <a:rPr lang="en-US" sz="1200" dirty="0">
                <a:solidFill>
                  <a:srgbClr val="0000FF"/>
                </a:solidFill>
                <a:latin typeface="Courier New" panose="02070309020205020404" pitchFamily="49" charset="0"/>
              </a:rPr>
              <a:t>model</a:t>
            </a:r>
            <a:r>
              <a:rPr lang="en-US" sz="1200" dirty="0">
                <a:latin typeface="Courier New" panose="02070309020205020404" pitchFamily="49" charset="0"/>
              </a:rPr>
              <a:t> Height = Sport / </a:t>
            </a:r>
            <a:r>
              <a:rPr lang="en-US" sz="1200" dirty="0">
                <a:solidFill>
                  <a:srgbClr val="0000FF"/>
                </a:solidFill>
                <a:latin typeface="Courier New" panose="02070309020205020404" pitchFamily="49" charset="0"/>
              </a:rPr>
              <a:t>solution</a:t>
            </a:r>
            <a:r>
              <a:rPr lang="en-US" sz="1200" dirty="0">
                <a:latin typeface="Courier New" panose="02070309020205020404" pitchFamily="49" charset="0"/>
              </a:rPr>
              <a:t>;</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solidFill>
                <a:srgbClr val="000080"/>
              </a:solidFill>
              <a:latin typeface="Courier New" panose="02070309020205020404" pitchFamily="49" charset="0"/>
            </a:endParaRPr>
          </a:p>
          <a:p>
            <a:endParaRPr lang="en-US" sz="1200" dirty="0">
              <a:latin typeface="Courier New" panose="02070309020205020404" pitchFamily="49" charset="0"/>
            </a:endParaRPr>
          </a:p>
          <a:p>
            <a:r>
              <a:rPr lang="en-US" sz="1200" b="1" dirty="0">
                <a:solidFill>
                  <a:srgbClr val="000080"/>
                </a:solidFill>
                <a:latin typeface="Courier New" panose="02070309020205020404" pitchFamily="49" charset="0"/>
              </a:rPr>
              <a:t>proc</a:t>
            </a:r>
            <a:r>
              <a:rPr lang="en-US" sz="1200" dirty="0">
                <a:latin typeface="Courier New" panose="02070309020205020404" pitchFamily="49" charset="0"/>
              </a:rPr>
              <a:t> </a:t>
            </a:r>
            <a:r>
              <a:rPr lang="en-US" sz="1200" b="1" dirty="0">
                <a:solidFill>
                  <a:srgbClr val="000080"/>
                </a:solidFill>
                <a:latin typeface="Courier New" panose="02070309020205020404" pitchFamily="49" charset="0"/>
              </a:rPr>
              <a:t>sort</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latin typeface="Courier New" panose="02070309020205020404" pitchFamily="49" charset="0"/>
              </a:rPr>
              <a:t> = </a:t>
            </a:r>
            <a:r>
              <a:rPr lang="en-US" sz="1200" dirty="0" err="1">
                <a:latin typeface="Courier New" panose="02070309020205020404" pitchFamily="49" charset="0"/>
              </a:rPr>
              <a:t>SportHeight</a:t>
            </a:r>
            <a:r>
              <a:rPr lang="en-US" sz="1200" dirty="0">
                <a:latin typeface="Courier New" panose="02070309020205020404" pitchFamily="49" charset="0"/>
              </a:rPr>
              <a:t>;</a:t>
            </a:r>
          </a:p>
          <a:p>
            <a:r>
              <a:rPr lang="en-US" sz="1200" dirty="0">
                <a:solidFill>
                  <a:srgbClr val="0000FF"/>
                </a:solidFill>
                <a:latin typeface="Courier New" panose="02070309020205020404" pitchFamily="49" charset="0"/>
              </a:rPr>
              <a:t>by</a:t>
            </a:r>
            <a:r>
              <a:rPr lang="en-US" sz="1200" dirty="0">
                <a:latin typeface="Courier New" panose="02070309020205020404" pitchFamily="49" charset="0"/>
              </a:rPr>
              <a:t> Sport;</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solidFill>
                <a:srgbClr val="000080"/>
              </a:solidFill>
              <a:latin typeface="Courier New" panose="02070309020205020404" pitchFamily="49" charset="0"/>
            </a:endParaRPr>
          </a:p>
          <a:p>
            <a:endParaRPr lang="en-US" sz="1200" dirty="0">
              <a:latin typeface="Courier New" panose="02070309020205020404" pitchFamily="49" charset="0"/>
            </a:endParaRPr>
          </a:p>
          <a:p>
            <a:r>
              <a:rPr lang="en-US" sz="1200" b="1" dirty="0">
                <a:solidFill>
                  <a:srgbClr val="000080"/>
                </a:solidFill>
                <a:latin typeface="Courier New" panose="02070309020205020404" pitchFamily="49" charset="0"/>
              </a:rPr>
              <a:t>proc</a:t>
            </a:r>
            <a:r>
              <a:rPr lang="en-US" sz="1200" dirty="0">
                <a:latin typeface="Courier New" panose="02070309020205020404" pitchFamily="49" charset="0"/>
              </a:rPr>
              <a:t> </a:t>
            </a:r>
            <a:r>
              <a:rPr lang="en-US" sz="1200" b="1" dirty="0">
                <a:solidFill>
                  <a:srgbClr val="000080"/>
                </a:solidFill>
                <a:latin typeface="Courier New" panose="02070309020205020404" pitchFamily="49" charset="0"/>
              </a:rPr>
              <a:t>univariate</a:t>
            </a:r>
            <a:r>
              <a:rPr lang="en-US" sz="1200" dirty="0">
                <a:latin typeface="Courier New" panose="02070309020205020404" pitchFamily="49" charset="0"/>
              </a:rPr>
              <a:t> </a:t>
            </a:r>
            <a:r>
              <a:rPr lang="en-US" sz="1200" dirty="0">
                <a:solidFill>
                  <a:srgbClr val="0000FF"/>
                </a:solidFill>
                <a:latin typeface="Courier New" panose="02070309020205020404" pitchFamily="49" charset="0"/>
              </a:rPr>
              <a:t>data</a:t>
            </a:r>
            <a:r>
              <a:rPr lang="en-US" sz="1200" dirty="0">
                <a:latin typeface="Courier New" panose="02070309020205020404" pitchFamily="49" charset="0"/>
              </a:rPr>
              <a:t> = </a:t>
            </a:r>
            <a:r>
              <a:rPr lang="en-US" sz="1200" dirty="0" err="1">
                <a:latin typeface="Courier New" panose="02070309020205020404" pitchFamily="49" charset="0"/>
              </a:rPr>
              <a:t>SportHeight</a:t>
            </a:r>
            <a:r>
              <a:rPr lang="en-US" sz="1200" dirty="0">
                <a:latin typeface="Courier New" panose="02070309020205020404" pitchFamily="49" charset="0"/>
              </a:rPr>
              <a:t>;</a:t>
            </a:r>
          </a:p>
          <a:p>
            <a:r>
              <a:rPr lang="en-US" sz="1200" dirty="0">
                <a:solidFill>
                  <a:srgbClr val="0000FF"/>
                </a:solidFill>
                <a:latin typeface="Courier New" panose="02070309020205020404" pitchFamily="49" charset="0"/>
              </a:rPr>
              <a:t>by</a:t>
            </a:r>
            <a:r>
              <a:rPr lang="en-US" sz="1200" dirty="0">
                <a:latin typeface="Courier New" panose="02070309020205020404" pitchFamily="49" charset="0"/>
              </a:rPr>
              <a:t> Sport;</a:t>
            </a:r>
          </a:p>
          <a:p>
            <a:r>
              <a:rPr lang="en-US" sz="1200" dirty="0">
                <a:solidFill>
                  <a:srgbClr val="0000FF"/>
                </a:solidFill>
                <a:latin typeface="Courier New" panose="02070309020205020404" pitchFamily="49" charset="0"/>
              </a:rPr>
              <a:t>histogram</a:t>
            </a:r>
            <a:r>
              <a:rPr lang="en-US" sz="1200" dirty="0">
                <a:solidFill>
                  <a:srgbClr val="000000"/>
                </a:solidFill>
                <a:latin typeface="Courier New" panose="02070309020205020404" pitchFamily="49" charset="0"/>
              </a:rPr>
              <a:t> Height;</a:t>
            </a:r>
            <a:endParaRPr lang="en-US" sz="1200" dirty="0">
              <a:solidFill>
                <a:srgbClr val="0000FF"/>
              </a:solidFill>
              <a:latin typeface="Courier New" panose="02070309020205020404" pitchFamily="49" charset="0"/>
            </a:endParaRPr>
          </a:p>
          <a:p>
            <a:r>
              <a:rPr lang="en-US" sz="1200" dirty="0" err="1">
                <a:solidFill>
                  <a:srgbClr val="0000FF"/>
                </a:solidFill>
                <a:latin typeface="Courier New" panose="02070309020205020404" pitchFamily="49" charset="0"/>
              </a:rPr>
              <a:t>qqplot</a:t>
            </a:r>
            <a:r>
              <a:rPr lang="en-US" sz="1200" dirty="0">
                <a:latin typeface="Courier New" panose="02070309020205020404" pitchFamily="49" charset="0"/>
              </a:rPr>
              <a:t> Height;</a:t>
            </a:r>
          </a:p>
          <a:p>
            <a:r>
              <a:rPr lang="en-US" sz="1200" b="1" dirty="0">
                <a:solidFill>
                  <a:srgbClr val="000080"/>
                </a:solidFill>
                <a:latin typeface="Courier New" panose="02070309020205020404" pitchFamily="49" charset="0"/>
              </a:rPr>
              <a:t>run</a:t>
            </a:r>
            <a:r>
              <a:rPr lang="en-US" sz="1200" dirty="0">
                <a:solidFill>
                  <a:srgbClr val="000000"/>
                </a:solidFill>
                <a:latin typeface="Courier New" panose="02070309020205020404" pitchFamily="49" charset="0"/>
              </a:rPr>
              <a:t>;</a:t>
            </a:r>
            <a:endParaRPr lang="en-US" sz="1200" dirty="0">
              <a:solidFill>
                <a:srgbClr val="000080"/>
              </a:solidFill>
              <a:effectLst/>
              <a:latin typeface="Courier New" panose="02070309020205020404" pitchFamily="49" charset="0"/>
            </a:endParaRPr>
          </a:p>
        </p:txBody>
      </p:sp>
    </p:spTree>
    <p:extLst>
      <p:ext uri="{BB962C8B-B14F-4D97-AF65-F5344CB8AC3E}">
        <p14:creationId xmlns:p14="http://schemas.microsoft.com/office/powerpoint/2010/main" val="3873354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
                                            <p:txEl>
                                              <p:pRg st="0" end="0"/>
                                            </p:txEl>
                                          </p:spTgt>
                                        </p:tgtEl>
                                        <p:attrNameLst>
                                          <p:attrName>style.visibility</p:attrName>
                                        </p:attrNameLst>
                                      </p:cBhvr>
                                      <p:to>
                                        <p:strVal val="visible"/>
                                      </p:to>
                                    </p:set>
                                    <p:animEffect transition="in" filter="fade">
                                      <p:cBhvr>
                                        <p:cTn id="12" dur="500"/>
                                        <p:tgtEl>
                                          <p:spTgt spid="2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xEl>
                                              <p:pRg st="0" end="0"/>
                                            </p:txEl>
                                          </p:spTgt>
                                        </p:tgtEl>
                                        <p:attrNameLst>
                                          <p:attrName>style.visibility</p:attrName>
                                        </p:attrNameLst>
                                      </p:cBhvr>
                                      <p:to>
                                        <p:strVal val="visible"/>
                                      </p:to>
                                    </p:set>
                                    <p:animEffect transition="in" filter="fade">
                                      <p:cBhvr>
                                        <p:cTn id="17" dur="5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ECE73-A978-104C-BEA9-8D021702AFF9}"/>
              </a:ext>
            </a:extLst>
          </p:cNvPr>
          <p:cNvSpPr>
            <a:spLocks noGrp="1"/>
          </p:cNvSpPr>
          <p:nvPr>
            <p:ph type="title"/>
          </p:nvPr>
        </p:nvSpPr>
        <p:spPr/>
        <p:txBody>
          <a:bodyPr/>
          <a:lstStyle/>
          <a:p>
            <a:r>
              <a:rPr lang="en-US" dirty="0"/>
              <a:t>Histograms and </a:t>
            </a:r>
            <a:r>
              <a:rPr lang="en-US" dirty="0" err="1"/>
              <a:t>Qqplots</a:t>
            </a:r>
            <a:r>
              <a:rPr lang="en-US" dirty="0"/>
              <a:t> in Plots in R</a:t>
            </a:r>
          </a:p>
        </p:txBody>
      </p:sp>
      <p:pic>
        <p:nvPicPr>
          <p:cNvPr id="4" name="Picture 3">
            <a:extLst>
              <a:ext uri="{FF2B5EF4-FFF2-40B4-BE49-F238E27FC236}">
                <a16:creationId xmlns:a16="http://schemas.microsoft.com/office/drawing/2014/main" id="{9343DA90-75E4-C04B-B06E-63B06369027D}"/>
              </a:ext>
            </a:extLst>
          </p:cNvPr>
          <p:cNvPicPr>
            <a:picLocks noChangeAspect="1"/>
          </p:cNvPicPr>
          <p:nvPr/>
        </p:nvPicPr>
        <p:blipFill>
          <a:blip r:embed="rId2"/>
          <a:stretch>
            <a:fillRect/>
          </a:stretch>
        </p:blipFill>
        <p:spPr>
          <a:xfrm>
            <a:off x="6705599" y="1447365"/>
            <a:ext cx="4201275" cy="2438835"/>
          </a:xfrm>
          <a:prstGeom prst="rect">
            <a:avLst/>
          </a:prstGeom>
        </p:spPr>
      </p:pic>
      <p:pic>
        <p:nvPicPr>
          <p:cNvPr id="5" name="Picture 4">
            <a:extLst>
              <a:ext uri="{FF2B5EF4-FFF2-40B4-BE49-F238E27FC236}">
                <a16:creationId xmlns:a16="http://schemas.microsoft.com/office/drawing/2014/main" id="{C5F7B6A8-B5E5-BF4C-9AC4-DFF845C6FFD1}"/>
              </a:ext>
            </a:extLst>
          </p:cNvPr>
          <p:cNvPicPr>
            <a:picLocks noChangeAspect="1"/>
          </p:cNvPicPr>
          <p:nvPr/>
        </p:nvPicPr>
        <p:blipFill>
          <a:blip r:embed="rId3"/>
          <a:stretch>
            <a:fillRect/>
          </a:stretch>
        </p:blipFill>
        <p:spPr>
          <a:xfrm>
            <a:off x="6705600" y="4192310"/>
            <a:ext cx="4198268" cy="2437090"/>
          </a:xfrm>
          <a:prstGeom prst="rect">
            <a:avLst/>
          </a:prstGeom>
        </p:spPr>
      </p:pic>
      <p:sp>
        <p:nvSpPr>
          <p:cNvPr id="6" name="Rectangle 5">
            <a:extLst>
              <a:ext uri="{FF2B5EF4-FFF2-40B4-BE49-F238E27FC236}">
                <a16:creationId xmlns:a16="http://schemas.microsoft.com/office/drawing/2014/main" id="{73839872-4425-2F4A-A7DF-6D54191E92CD}"/>
              </a:ext>
            </a:extLst>
          </p:cNvPr>
          <p:cNvSpPr/>
          <p:nvPr/>
        </p:nvSpPr>
        <p:spPr>
          <a:xfrm>
            <a:off x="381000" y="2057400"/>
            <a:ext cx="6096000" cy="1477328"/>
          </a:xfrm>
          <a:prstGeom prst="rect">
            <a:avLst/>
          </a:prstGeom>
        </p:spPr>
        <p:txBody>
          <a:bodyPr>
            <a:spAutoFit/>
          </a:bodyPr>
          <a:lstStyle/>
          <a:p>
            <a:r>
              <a:rPr lang="en-US" dirty="0"/>
              <a:t>Sports %&gt;% </a:t>
            </a:r>
          </a:p>
          <a:p>
            <a:r>
              <a:rPr lang="en-US" dirty="0"/>
              <a:t>	</a:t>
            </a:r>
            <a:r>
              <a:rPr lang="en-US" dirty="0" err="1"/>
              <a:t>ggplot</a:t>
            </a:r>
            <a:r>
              <a:rPr lang="en-US" dirty="0"/>
              <a:t>(</a:t>
            </a:r>
            <a:r>
              <a:rPr lang="en-US" dirty="0" err="1"/>
              <a:t>aes</a:t>
            </a:r>
            <a:r>
              <a:rPr lang="en-US" dirty="0"/>
              <a:t>(x = Height, color = Sport)) + 	</a:t>
            </a:r>
            <a:r>
              <a:rPr lang="en-US" dirty="0" err="1"/>
              <a:t>geom_histogram</a:t>
            </a:r>
            <a:r>
              <a:rPr lang="en-US" dirty="0"/>
              <a:t>() + </a:t>
            </a:r>
          </a:p>
          <a:p>
            <a:r>
              <a:rPr lang="en-US" dirty="0"/>
              <a:t>	</a:t>
            </a:r>
            <a:r>
              <a:rPr lang="en-US" dirty="0" err="1"/>
              <a:t>ggtitle</a:t>
            </a:r>
            <a:r>
              <a:rPr lang="en-US" dirty="0"/>
              <a:t>("Height Distributions Based on Sport") + 	</a:t>
            </a:r>
            <a:r>
              <a:rPr lang="en-US" dirty="0" err="1"/>
              <a:t>facet_wrap</a:t>
            </a:r>
            <a:r>
              <a:rPr lang="en-US" dirty="0"/>
              <a:t>(~Sport)</a:t>
            </a:r>
          </a:p>
        </p:txBody>
      </p:sp>
      <p:sp>
        <p:nvSpPr>
          <p:cNvPr id="7" name="Rectangle 6">
            <a:extLst>
              <a:ext uri="{FF2B5EF4-FFF2-40B4-BE49-F238E27FC236}">
                <a16:creationId xmlns:a16="http://schemas.microsoft.com/office/drawing/2014/main" id="{B8EB8BC2-EE66-D642-9641-400B54265ED7}"/>
              </a:ext>
            </a:extLst>
          </p:cNvPr>
          <p:cNvSpPr/>
          <p:nvPr/>
        </p:nvSpPr>
        <p:spPr>
          <a:xfrm>
            <a:off x="381000" y="4572000"/>
            <a:ext cx="6096000" cy="1754326"/>
          </a:xfrm>
          <a:prstGeom prst="rect">
            <a:avLst/>
          </a:prstGeom>
        </p:spPr>
        <p:txBody>
          <a:bodyPr>
            <a:spAutoFit/>
          </a:bodyPr>
          <a:lstStyle/>
          <a:p>
            <a:r>
              <a:rPr lang="en-US" dirty="0"/>
              <a:t>Sports %&gt;% </a:t>
            </a:r>
          </a:p>
          <a:p>
            <a:r>
              <a:rPr lang="en-US" dirty="0"/>
              <a:t>	</a:t>
            </a:r>
            <a:r>
              <a:rPr lang="en-US" dirty="0" err="1"/>
              <a:t>ggplot</a:t>
            </a:r>
            <a:r>
              <a:rPr lang="en-US" dirty="0"/>
              <a:t>(</a:t>
            </a:r>
            <a:r>
              <a:rPr lang="en-US" dirty="0" err="1"/>
              <a:t>aes</a:t>
            </a:r>
            <a:r>
              <a:rPr lang="en-US" dirty="0"/>
              <a:t>(sample = Height, color = Sport)) + 	</a:t>
            </a:r>
            <a:r>
              <a:rPr lang="en-US" dirty="0" err="1"/>
              <a:t>geom_qq</a:t>
            </a:r>
            <a:r>
              <a:rPr lang="en-US" dirty="0"/>
              <a:t>() + </a:t>
            </a:r>
          </a:p>
          <a:p>
            <a:r>
              <a:rPr lang="en-US" dirty="0"/>
              <a:t>	</a:t>
            </a:r>
            <a:r>
              <a:rPr lang="en-US" dirty="0" err="1"/>
              <a:t>geom_qq_line</a:t>
            </a:r>
            <a:r>
              <a:rPr lang="en-US" dirty="0"/>
              <a:t>() + </a:t>
            </a:r>
          </a:p>
          <a:p>
            <a:r>
              <a:rPr lang="en-US" dirty="0"/>
              <a:t>	</a:t>
            </a:r>
            <a:r>
              <a:rPr lang="en-US" dirty="0" err="1"/>
              <a:t>ggtitle</a:t>
            </a:r>
            <a:r>
              <a:rPr lang="en-US" dirty="0"/>
              <a:t>("</a:t>
            </a:r>
            <a:r>
              <a:rPr lang="en-US" dirty="0" err="1"/>
              <a:t>QQplots</a:t>
            </a:r>
            <a:r>
              <a:rPr lang="en-US" dirty="0"/>
              <a:t> of </a:t>
            </a:r>
            <a:r>
              <a:rPr lang="en-US" dirty="0" err="1"/>
              <a:t>Heigth</a:t>
            </a:r>
            <a:r>
              <a:rPr lang="en-US" dirty="0"/>
              <a:t> Based on Sport") + 	</a:t>
            </a:r>
            <a:r>
              <a:rPr lang="en-US" dirty="0" err="1"/>
              <a:t>facet_wrap</a:t>
            </a:r>
            <a:r>
              <a:rPr lang="en-US" dirty="0"/>
              <a:t>(~Sport)</a:t>
            </a:r>
          </a:p>
        </p:txBody>
      </p:sp>
    </p:spTree>
    <p:extLst>
      <p:ext uri="{BB962C8B-B14F-4D97-AF65-F5344CB8AC3E}">
        <p14:creationId xmlns:p14="http://schemas.microsoft.com/office/powerpoint/2010/main" val="1171761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12192000" cy="1143000"/>
          </a:xfrm>
        </p:spPr>
        <p:txBody>
          <a:bodyPr>
            <a:normAutofit fontScale="90000"/>
          </a:bodyPr>
          <a:lstStyle/>
          <a:p>
            <a:r>
              <a:rPr lang="en-US" dirty="0"/>
              <a:t>Brown and Forsythe Test for Equality of Variance.</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2133599"/>
            <a:ext cx="7154580" cy="23622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609600" y="5029200"/>
            <a:ext cx="10972800" cy="923330"/>
          </a:xfrm>
          <a:prstGeom prst="rect">
            <a:avLst/>
          </a:prstGeom>
          <a:noFill/>
        </p:spPr>
        <p:txBody>
          <a:bodyPr wrap="square" rtlCol="0">
            <a:spAutoFit/>
          </a:bodyPr>
          <a:lstStyle/>
          <a:p>
            <a:r>
              <a:rPr lang="en-US" dirty="0"/>
              <a:t>There is some visual evidence against equal standard deviations between sports.  The Brown and Forsythe test was used as secondary evidence and does not provide significant evidence against equal standard deviations. (p-value from the Brown and Forsythe Test = .9672)</a:t>
            </a:r>
          </a:p>
        </p:txBody>
      </p:sp>
      <p:sp>
        <p:nvSpPr>
          <p:cNvPr id="3" name="Rectangle 2">
            <a:extLst>
              <a:ext uri="{FF2B5EF4-FFF2-40B4-BE49-F238E27FC236}">
                <a16:creationId xmlns:a16="http://schemas.microsoft.com/office/drawing/2014/main" id="{9ABC9E4A-418F-E14A-BD59-ED8830588D67}"/>
              </a:ext>
            </a:extLst>
          </p:cNvPr>
          <p:cNvSpPr/>
          <p:nvPr/>
        </p:nvSpPr>
        <p:spPr>
          <a:xfrm>
            <a:off x="236820" y="2576035"/>
            <a:ext cx="4563780" cy="1477328"/>
          </a:xfrm>
          <a:prstGeom prst="rect">
            <a:avLst/>
          </a:prstGeom>
        </p:spPr>
        <p:txBody>
          <a:bodyPr wrap="square">
            <a:spAutoFit/>
          </a:bodyPr>
          <a:lstStyle/>
          <a:p>
            <a:r>
              <a:rPr lang="en-US" b="1" dirty="0">
                <a:solidFill>
                  <a:srgbClr val="000080"/>
                </a:solidFill>
                <a:latin typeface="Courier New" panose="02070309020205020404" pitchFamily="49" charset="0"/>
              </a:rPr>
              <a:t>proc</a:t>
            </a:r>
            <a:r>
              <a:rPr lang="en-US" dirty="0">
                <a:latin typeface="Courier New" panose="02070309020205020404" pitchFamily="49" charset="0"/>
              </a:rPr>
              <a:t> </a:t>
            </a:r>
            <a:r>
              <a:rPr lang="en-US" b="1" dirty="0" err="1">
                <a:solidFill>
                  <a:srgbClr val="000080"/>
                </a:solidFill>
                <a:latin typeface="Courier New" panose="02070309020205020404" pitchFamily="49" charset="0"/>
              </a:rPr>
              <a:t>glm</a:t>
            </a:r>
            <a:r>
              <a:rPr lang="en-US" dirty="0">
                <a:latin typeface="Courier New" panose="02070309020205020404" pitchFamily="49" charset="0"/>
              </a:rPr>
              <a:t> </a:t>
            </a:r>
            <a:r>
              <a:rPr lang="en-US" dirty="0">
                <a:solidFill>
                  <a:srgbClr val="0000FF"/>
                </a:solidFill>
                <a:latin typeface="Courier New" panose="02070309020205020404" pitchFamily="49" charset="0"/>
              </a:rPr>
              <a:t>data</a:t>
            </a:r>
            <a:r>
              <a:rPr lang="en-US" dirty="0">
                <a:latin typeface="Courier New" panose="02070309020205020404" pitchFamily="49" charset="0"/>
              </a:rPr>
              <a:t> = </a:t>
            </a:r>
            <a:r>
              <a:rPr lang="en-US" dirty="0" err="1">
                <a:latin typeface="Courier New" panose="02070309020205020404" pitchFamily="49" charset="0"/>
              </a:rPr>
              <a:t>SportHeight</a:t>
            </a:r>
            <a:r>
              <a:rPr lang="en-US" dirty="0">
                <a:latin typeface="Courier New" panose="02070309020205020404" pitchFamily="49" charset="0"/>
              </a:rPr>
              <a:t>;</a:t>
            </a:r>
          </a:p>
          <a:p>
            <a:r>
              <a:rPr lang="en-US" dirty="0">
                <a:solidFill>
                  <a:srgbClr val="0000FF"/>
                </a:solidFill>
                <a:latin typeface="Courier New" panose="02070309020205020404" pitchFamily="49" charset="0"/>
              </a:rPr>
              <a:t>class</a:t>
            </a:r>
            <a:r>
              <a:rPr lang="en-US" dirty="0">
                <a:latin typeface="Courier New" panose="02070309020205020404" pitchFamily="49" charset="0"/>
              </a:rPr>
              <a:t> Sport;</a:t>
            </a:r>
          </a:p>
          <a:p>
            <a:r>
              <a:rPr lang="en-US" dirty="0">
                <a:solidFill>
                  <a:srgbClr val="0000FF"/>
                </a:solidFill>
                <a:latin typeface="Courier New" panose="02070309020205020404" pitchFamily="49" charset="0"/>
              </a:rPr>
              <a:t>model</a:t>
            </a:r>
            <a:r>
              <a:rPr lang="en-US" dirty="0">
                <a:latin typeface="Courier New" panose="02070309020205020404" pitchFamily="49" charset="0"/>
              </a:rPr>
              <a:t> Height = Sport / </a:t>
            </a:r>
            <a:r>
              <a:rPr lang="en-US" dirty="0">
                <a:solidFill>
                  <a:srgbClr val="0000FF"/>
                </a:solidFill>
                <a:latin typeface="Courier New" panose="02070309020205020404" pitchFamily="49" charset="0"/>
              </a:rPr>
              <a:t>solution</a:t>
            </a:r>
            <a:r>
              <a:rPr lang="en-US" dirty="0">
                <a:latin typeface="Courier New" panose="02070309020205020404" pitchFamily="49" charset="0"/>
              </a:rPr>
              <a:t>;</a:t>
            </a:r>
          </a:p>
          <a:p>
            <a:r>
              <a:rPr lang="en-US" dirty="0">
                <a:solidFill>
                  <a:srgbClr val="0000FF"/>
                </a:solidFill>
                <a:latin typeface="Courier New" panose="02070309020205020404" pitchFamily="49" charset="0"/>
              </a:rPr>
              <a:t>means</a:t>
            </a:r>
            <a:r>
              <a:rPr lang="en-US" dirty="0">
                <a:latin typeface="Courier New" panose="02070309020205020404" pitchFamily="49" charset="0"/>
              </a:rPr>
              <a:t> Sport / </a:t>
            </a:r>
            <a:r>
              <a:rPr lang="en-US" dirty="0" err="1">
                <a:solidFill>
                  <a:srgbClr val="0000FF"/>
                </a:solidFill>
                <a:latin typeface="Courier New" panose="02070309020205020404" pitchFamily="49" charset="0"/>
              </a:rPr>
              <a:t>hovtest</a:t>
            </a:r>
            <a:r>
              <a:rPr lang="en-US" dirty="0">
                <a:latin typeface="Courier New" panose="02070309020205020404" pitchFamily="49" charset="0"/>
              </a:rPr>
              <a:t> = bf;</a:t>
            </a:r>
          </a:p>
          <a:p>
            <a:r>
              <a:rPr lang="en-US" b="1" dirty="0">
                <a:solidFill>
                  <a:srgbClr val="000080"/>
                </a:solidFill>
                <a:latin typeface="Courier New" panose="02070309020205020404" pitchFamily="49" charset="0"/>
              </a:rPr>
              <a:t>run</a:t>
            </a:r>
            <a:r>
              <a:rPr lang="en-US" dirty="0">
                <a:solidFill>
                  <a:srgbClr val="000000"/>
                </a:solidFill>
                <a:latin typeface="Courier New" panose="02070309020205020404" pitchFamily="49" charset="0"/>
              </a:rPr>
              <a:t>;</a:t>
            </a:r>
            <a:endParaRPr lang="en-US" dirty="0">
              <a:solidFill>
                <a:srgbClr val="000080"/>
              </a:solidFill>
              <a:effectLst/>
              <a:latin typeface="Courier New" panose="02070309020205020404" pitchFamily="49" charset="0"/>
            </a:endParaRPr>
          </a:p>
        </p:txBody>
      </p:sp>
    </p:spTree>
    <p:extLst>
      <p:ext uri="{BB962C8B-B14F-4D97-AF65-F5344CB8AC3E}">
        <p14:creationId xmlns:p14="http://schemas.microsoft.com/office/powerpoint/2010/main" val="1704431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9AB89D0-8562-49A8-BAFA-01679A4CC96E}"/>
              </a:ext>
            </a:extLst>
          </p:cNvPr>
          <p:cNvSpPr>
            <a:spLocks noGrp="1"/>
          </p:cNvSpPr>
          <p:nvPr>
            <p:ph type="title"/>
          </p:nvPr>
        </p:nvSpPr>
        <p:spPr/>
        <p:txBody>
          <a:bodyPr/>
          <a:lstStyle/>
          <a:p>
            <a:r>
              <a:rPr lang="en-US" dirty="0"/>
              <a:t>FLS 6</a:t>
            </a:r>
          </a:p>
        </p:txBody>
      </p:sp>
      <mc:AlternateContent xmlns:mc="http://schemas.openxmlformats.org/markup-compatibility/2006">
        <mc:Choice xmlns:am3d="http://schemas.microsoft.com/office/drawing/2017/model3d" Requires="am3d">
          <p:graphicFrame>
            <p:nvGraphicFramePr>
              <p:cNvPr id="3" name="3D Model Velociraptor" title="Velociraptor">
                <a:extLst>
                  <a:ext uri="{FF2B5EF4-FFF2-40B4-BE49-F238E27FC236}">
                    <a16:creationId xmlns:a16="http://schemas.microsoft.com/office/drawing/2014/main" id="{0A2740D6-2EDB-48DF-B010-B8F6C6DD3054}"/>
                  </a:ext>
                </a:extLst>
              </p:cNvPr>
              <p:cNvGraphicFramePr>
                <a:graphicFrameLocks noChangeAspect="1"/>
              </p:cNvGraphicFramePr>
              <p:nvPr/>
            </p:nvGraphicFramePr>
            <p:xfrm>
              <a:off x="1920001" y="572501"/>
              <a:ext cx="9915130" cy="7795867"/>
            </p:xfrm>
            <a:graphic>
              <a:graphicData uri="http://schemas.microsoft.com/office/drawing/2017/model3d">
                <am3d:model3d r:embed="rId3">
                  <am3d:spPr>
                    <a:xfrm>
                      <a:off x="0" y="0"/>
                      <a:ext cx="9915130" cy="7795867"/>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2" ay="-3600005" az="-2"/>
                    <am3d:postTrans dx="0" dy="0" dz="0"/>
                  </am3d:trans>
                  <am3d:attrSrcUrl r:id="rId4"/>
                  <am3d:raster rName="Office3DRenderer" rVer="16.0.8326">
                    <am3d:blip r:embed="rId5"/>
                  </am3d:raster>
                  <am3d:objViewport viewportSz="14560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Velociraptor" title="Velociraptor">
                <a:extLst>
                  <a:ext uri="{FF2B5EF4-FFF2-40B4-BE49-F238E27FC236}">
                    <a16:creationId xmlns:a16="http://schemas.microsoft.com/office/drawing/2014/main" id="{0A2740D6-2EDB-48DF-B010-B8F6C6DD3054}"/>
                  </a:ext>
                </a:extLst>
              </p:cNvPr>
              <p:cNvPicPr>
                <a:picLocks noGrp="1" noRot="1" noChangeAspect="1" noMove="1" noResize="1" noEditPoints="1" noAdjustHandles="1" noChangeArrowheads="1" noChangeShapeType="1" noCrop="1"/>
              </p:cNvPicPr>
              <p:nvPr/>
            </p:nvPicPr>
            <p:blipFill>
              <a:blip r:embed="rId5"/>
              <a:stretch>
                <a:fillRect/>
              </a:stretch>
            </p:blipFill>
            <p:spPr>
              <a:xfrm>
                <a:off x="1920001" y="572501"/>
                <a:ext cx="9915130" cy="7795867"/>
              </a:xfrm>
              <a:prstGeom prst="rect">
                <a:avLst/>
              </a:prstGeom>
              <a:effectLst/>
            </p:spPr>
          </p:pic>
        </mc:Fallback>
      </mc:AlternateContent>
      <p:sp>
        <p:nvSpPr>
          <p:cNvPr id="4" name="Text Placeholder 3">
            <a:extLst>
              <a:ext uri="{FF2B5EF4-FFF2-40B4-BE49-F238E27FC236}">
                <a16:creationId xmlns:a16="http://schemas.microsoft.com/office/drawing/2014/main" id="{80682AFD-ABB9-9D73-D060-2D7323359B17}"/>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824053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B61B39-1D52-AE42-8889-979F3B24355B}"/>
              </a:ext>
            </a:extLst>
          </p:cNvPr>
          <p:cNvSpPr>
            <a:spLocks noGrp="1"/>
          </p:cNvSpPr>
          <p:nvPr>
            <p:ph type="title"/>
          </p:nvPr>
        </p:nvSpPr>
        <p:spPr/>
        <p:txBody>
          <a:bodyPr/>
          <a:lstStyle/>
          <a:p>
            <a:r>
              <a:rPr lang="en-US" dirty="0"/>
              <a:t>Brown-Forsythe Test in R</a:t>
            </a:r>
          </a:p>
        </p:txBody>
      </p:sp>
      <p:pic>
        <p:nvPicPr>
          <p:cNvPr id="4" name="Picture 3">
            <a:extLst>
              <a:ext uri="{FF2B5EF4-FFF2-40B4-BE49-F238E27FC236}">
                <a16:creationId xmlns:a16="http://schemas.microsoft.com/office/drawing/2014/main" id="{D0F75DF8-1083-7B49-9D75-26AB36054C91}"/>
              </a:ext>
            </a:extLst>
          </p:cNvPr>
          <p:cNvPicPr>
            <a:picLocks noChangeAspect="1"/>
          </p:cNvPicPr>
          <p:nvPr/>
        </p:nvPicPr>
        <p:blipFill rotWithShape="1">
          <a:blip r:embed="rId2"/>
          <a:srcRect l="953"/>
          <a:stretch/>
        </p:blipFill>
        <p:spPr>
          <a:xfrm>
            <a:off x="1479550" y="2584450"/>
            <a:ext cx="9232900" cy="1689100"/>
          </a:xfrm>
          <a:prstGeom prst="rect">
            <a:avLst/>
          </a:prstGeom>
        </p:spPr>
      </p:pic>
      <p:sp>
        <p:nvSpPr>
          <p:cNvPr id="5" name="Rectangle 4">
            <a:extLst>
              <a:ext uri="{FF2B5EF4-FFF2-40B4-BE49-F238E27FC236}">
                <a16:creationId xmlns:a16="http://schemas.microsoft.com/office/drawing/2014/main" id="{64A018A7-EA5F-DB48-B8B2-777BEBD9BC38}"/>
              </a:ext>
            </a:extLst>
          </p:cNvPr>
          <p:cNvSpPr/>
          <p:nvPr/>
        </p:nvSpPr>
        <p:spPr>
          <a:xfrm>
            <a:off x="3048000" y="1828800"/>
            <a:ext cx="6096000" cy="646331"/>
          </a:xfrm>
          <a:prstGeom prst="rect">
            <a:avLst/>
          </a:prstGeom>
        </p:spPr>
        <p:txBody>
          <a:bodyPr>
            <a:spAutoFit/>
          </a:bodyPr>
          <a:lstStyle/>
          <a:p>
            <a:r>
              <a:rPr lang="en-US" dirty="0"/>
              <a:t>library(</a:t>
            </a:r>
            <a:r>
              <a:rPr lang="en-US" dirty="0" err="1"/>
              <a:t>lawstat</a:t>
            </a:r>
            <a:r>
              <a:rPr lang="en-US" dirty="0"/>
              <a:t>)</a:t>
            </a:r>
          </a:p>
          <a:p>
            <a:r>
              <a:rPr lang="en-US" dirty="0" err="1"/>
              <a:t>levene.test</a:t>
            </a:r>
            <a:r>
              <a:rPr lang="en-US" dirty="0"/>
              <a:t>(</a:t>
            </a:r>
            <a:r>
              <a:rPr lang="en-US" dirty="0" err="1"/>
              <a:t>Sports$Height,Sports$Sport</a:t>
            </a:r>
            <a:r>
              <a:rPr lang="en-US" dirty="0"/>
              <a:t>)</a:t>
            </a:r>
          </a:p>
        </p:txBody>
      </p:sp>
      <p:sp>
        <p:nvSpPr>
          <p:cNvPr id="6" name="TextBox 5">
            <a:extLst>
              <a:ext uri="{FF2B5EF4-FFF2-40B4-BE49-F238E27FC236}">
                <a16:creationId xmlns:a16="http://schemas.microsoft.com/office/drawing/2014/main" id="{478BA5FE-EC9E-134D-B46B-20AE5DEAD966}"/>
              </a:ext>
            </a:extLst>
          </p:cNvPr>
          <p:cNvSpPr txBox="1"/>
          <p:nvPr/>
        </p:nvSpPr>
        <p:spPr>
          <a:xfrm>
            <a:off x="609600" y="5029200"/>
            <a:ext cx="10972800" cy="923330"/>
          </a:xfrm>
          <a:prstGeom prst="rect">
            <a:avLst/>
          </a:prstGeom>
          <a:noFill/>
        </p:spPr>
        <p:txBody>
          <a:bodyPr wrap="square" rtlCol="0">
            <a:spAutoFit/>
          </a:bodyPr>
          <a:lstStyle/>
          <a:p>
            <a:r>
              <a:rPr lang="en-US" dirty="0"/>
              <a:t>There is some visual evidence against equal standard deviations between sports.  The Brown and Forsythe test was used as secondary evidence and does not provide significant evidence against equal standard deviations. (p-value = .9672)</a:t>
            </a:r>
          </a:p>
        </p:txBody>
      </p:sp>
    </p:spTree>
    <p:extLst>
      <p:ext uri="{BB962C8B-B14F-4D97-AF65-F5344CB8AC3E}">
        <p14:creationId xmlns:p14="http://schemas.microsoft.com/office/powerpoint/2010/main" val="36189227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Way ANOVA</a:t>
            </a:r>
          </a:p>
        </p:txBody>
      </p:sp>
      <p:sp>
        <p:nvSpPr>
          <p:cNvPr id="6" name="TextBox 5"/>
          <p:cNvSpPr txBox="1"/>
          <p:nvPr/>
        </p:nvSpPr>
        <p:spPr>
          <a:xfrm>
            <a:off x="1981200" y="1371600"/>
            <a:ext cx="8458200" cy="1077218"/>
          </a:xfrm>
          <a:prstGeom prst="rect">
            <a:avLst/>
          </a:prstGeom>
          <a:noFill/>
        </p:spPr>
        <p:txBody>
          <a:bodyPr wrap="square" rtlCol="0">
            <a:spAutoFit/>
          </a:bodyPr>
          <a:lstStyle/>
          <a:p>
            <a:r>
              <a:rPr lang="en-US" sz="3200" dirty="0"/>
              <a:t>H</a:t>
            </a:r>
            <a:r>
              <a:rPr lang="en-US" sz="3200" baseline="-25000" dirty="0"/>
              <a:t>0</a:t>
            </a:r>
            <a:r>
              <a:rPr lang="en-US" sz="3200" dirty="0"/>
              <a:t>: µ</a:t>
            </a:r>
            <a:r>
              <a:rPr lang="en-US" sz="3200" baseline="-25000" dirty="0"/>
              <a:t>Basketball </a:t>
            </a:r>
            <a:r>
              <a:rPr lang="en-US" sz="3200" dirty="0"/>
              <a:t>= µ</a:t>
            </a:r>
            <a:r>
              <a:rPr lang="en-US" sz="3200" baseline="-25000" dirty="0"/>
              <a:t>Football</a:t>
            </a:r>
            <a:r>
              <a:rPr lang="en-US" sz="3200" dirty="0"/>
              <a:t>= µ</a:t>
            </a:r>
            <a:r>
              <a:rPr lang="en-US" sz="3200" baseline="-25000" dirty="0"/>
              <a:t>Soccer</a:t>
            </a:r>
            <a:r>
              <a:rPr lang="en-US" sz="3200" dirty="0"/>
              <a:t> = µ</a:t>
            </a:r>
            <a:r>
              <a:rPr lang="en-US" sz="3200" baseline="-25000" dirty="0"/>
              <a:t>Swim</a:t>
            </a:r>
            <a:r>
              <a:rPr lang="en-US" sz="3200" dirty="0"/>
              <a:t> = µ</a:t>
            </a:r>
            <a:r>
              <a:rPr lang="en-US" sz="3200" baseline="-25000" dirty="0"/>
              <a:t>Tennis</a:t>
            </a:r>
            <a:r>
              <a:rPr lang="en-US" sz="3200" dirty="0"/>
              <a:t> </a:t>
            </a:r>
            <a:r>
              <a:rPr lang="en-US" sz="3200" baseline="-25000" dirty="0"/>
              <a:t>	</a:t>
            </a:r>
          </a:p>
          <a:p>
            <a:r>
              <a:rPr lang="en-US" sz="3200" dirty="0"/>
              <a:t>H</a:t>
            </a:r>
            <a:r>
              <a:rPr lang="en-US" sz="3200" baseline="-25000" dirty="0"/>
              <a:t>a</a:t>
            </a:r>
            <a:r>
              <a:rPr lang="en-US" sz="3200" dirty="0"/>
              <a:t>: At least one pair of means is different. </a:t>
            </a:r>
          </a:p>
        </p:txBody>
      </p:sp>
      <p:sp>
        <p:nvSpPr>
          <p:cNvPr id="3" name="TextBox 2"/>
          <p:cNvSpPr txBox="1"/>
          <p:nvPr/>
        </p:nvSpPr>
        <p:spPr>
          <a:xfrm>
            <a:off x="1905000" y="6019801"/>
            <a:ext cx="8382000" cy="646331"/>
          </a:xfrm>
          <a:prstGeom prst="rect">
            <a:avLst/>
          </a:prstGeom>
          <a:noFill/>
        </p:spPr>
        <p:txBody>
          <a:bodyPr wrap="square" rtlCol="0">
            <a:spAutoFit/>
          </a:bodyPr>
          <a:lstStyle/>
          <a:p>
            <a:r>
              <a:rPr lang="en-US" dirty="0"/>
              <a:t>There is strong evidence to suggest that the at least one of the sports has a mean height that is different than the others (p-value &lt; .0001 from an ANOVA).  </a:t>
            </a:r>
          </a:p>
        </p:txBody>
      </p:sp>
      <p:pic>
        <p:nvPicPr>
          <p:cNvPr id="4" name="Picture 3">
            <a:extLst>
              <a:ext uri="{FF2B5EF4-FFF2-40B4-BE49-F238E27FC236}">
                <a16:creationId xmlns:a16="http://schemas.microsoft.com/office/drawing/2014/main" id="{8C05E931-14DD-E74B-AA92-1D7B3AF22D42}"/>
              </a:ext>
            </a:extLst>
          </p:cNvPr>
          <p:cNvPicPr>
            <a:picLocks noChangeAspect="1"/>
          </p:cNvPicPr>
          <p:nvPr/>
        </p:nvPicPr>
        <p:blipFill>
          <a:blip r:embed="rId2"/>
          <a:stretch>
            <a:fillRect/>
          </a:stretch>
        </p:blipFill>
        <p:spPr>
          <a:xfrm>
            <a:off x="6096000" y="4191001"/>
            <a:ext cx="6019800" cy="1638300"/>
          </a:xfrm>
          <a:prstGeom prst="rect">
            <a:avLst/>
          </a:prstGeom>
        </p:spPr>
      </p:pic>
      <p:sp>
        <p:nvSpPr>
          <p:cNvPr id="5" name="Rectangle 4">
            <a:extLst>
              <a:ext uri="{FF2B5EF4-FFF2-40B4-BE49-F238E27FC236}">
                <a16:creationId xmlns:a16="http://schemas.microsoft.com/office/drawing/2014/main" id="{8609EF48-3303-494D-A0FE-9983A705E6C2}"/>
              </a:ext>
            </a:extLst>
          </p:cNvPr>
          <p:cNvSpPr/>
          <p:nvPr/>
        </p:nvSpPr>
        <p:spPr>
          <a:xfrm>
            <a:off x="6858000" y="2618423"/>
            <a:ext cx="6096000" cy="1477328"/>
          </a:xfrm>
          <a:prstGeom prst="rect">
            <a:avLst/>
          </a:prstGeom>
        </p:spPr>
        <p:txBody>
          <a:bodyPr>
            <a:spAutoFit/>
          </a:bodyPr>
          <a:lstStyle/>
          <a:p>
            <a:r>
              <a:rPr lang="en-US" b="1" dirty="0">
                <a:solidFill>
                  <a:srgbClr val="000080"/>
                </a:solidFill>
                <a:latin typeface="Courier New" panose="02070309020205020404" pitchFamily="49" charset="0"/>
              </a:rPr>
              <a:t>proc</a:t>
            </a:r>
            <a:r>
              <a:rPr lang="en-US" dirty="0">
                <a:latin typeface="Courier New" panose="02070309020205020404" pitchFamily="49" charset="0"/>
              </a:rPr>
              <a:t> </a:t>
            </a:r>
            <a:r>
              <a:rPr lang="en-US" b="1" dirty="0" err="1">
                <a:solidFill>
                  <a:srgbClr val="000080"/>
                </a:solidFill>
                <a:latin typeface="Courier New" panose="02070309020205020404" pitchFamily="49" charset="0"/>
              </a:rPr>
              <a:t>glm</a:t>
            </a:r>
            <a:r>
              <a:rPr lang="en-US" dirty="0">
                <a:latin typeface="Courier New" panose="02070309020205020404" pitchFamily="49" charset="0"/>
              </a:rPr>
              <a:t> </a:t>
            </a:r>
            <a:r>
              <a:rPr lang="en-US" dirty="0">
                <a:solidFill>
                  <a:srgbClr val="0000FF"/>
                </a:solidFill>
                <a:latin typeface="Courier New" panose="02070309020205020404" pitchFamily="49" charset="0"/>
              </a:rPr>
              <a:t>data</a:t>
            </a:r>
            <a:r>
              <a:rPr lang="en-US" dirty="0">
                <a:latin typeface="Courier New" panose="02070309020205020404" pitchFamily="49" charset="0"/>
              </a:rPr>
              <a:t> = </a:t>
            </a:r>
            <a:r>
              <a:rPr lang="en-US" dirty="0" err="1">
                <a:latin typeface="Courier New" panose="02070309020205020404" pitchFamily="49" charset="0"/>
              </a:rPr>
              <a:t>SportHeight</a:t>
            </a:r>
            <a:r>
              <a:rPr lang="en-US" dirty="0">
                <a:latin typeface="Courier New" panose="02070309020205020404" pitchFamily="49" charset="0"/>
              </a:rPr>
              <a:t>;</a:t>
            </a:r>
          </a:p>
          <a:p>
            <a:r>
              <a:rPr lang="en-US" dirty="0">
                <a:solidFill>
                  <a:srgbClr val="0000FF"/>
                </a:solidFill>
                <a:latin typeface="Courier New" panose="02070309020205020404" pitchFamily="49" charset="0"/>
              </a:rPr>
              <a:t>class</a:t>
            </a:r>
            <a:r>
              <a:rPr lang="en-US" dirty="0">
                <a:latin typeface="Courier New" panose="02070309020205020404" pitchFamily="49" charset="0"/>
              </a:rPr>
              <a:t> Sport Combine;</a:t>
            </a:r>
          </a:p>
          <a:p>
            <a:r>
              <a:rPr lang="en-US" dirty="0">
                <a:solidFill>
                  <a:srgbClr val="0000FF"/>
                </a:solidFill>
                <a:latin typeface="Courier New" panose="02070309020205020404" pitchFamily="49" charset="0"/>
              </a:rPr>
              <a:t>model</a:t>
            </a:r>
            <a:r>
              <a:rPr lang="en-US" dirty="0">
                <a:latin typeface="Courier New" panose="02070309020205020404" pitchFamily="49" charset="0"/>
              </a:rPr>
              <a:t> Height = Sport / </a:t>
            </a:r>
            <a:r>
              <a:rPr lang="en-US" dirty="0">
                <a:solidFill>
                  <a:srgbClr val="0000FF"/>
                </a:solidFill>
                <a:latin typeface="Courier New" panose="02070309020205020404" pitchFamily="49" charset="0"/>
              </a:rPr>
              <a:t>solution</a:t>
            </a:r>
            <a:r>
              <a:rPr lang="en-US" dirty="0">
                <a:latin typeface="Courier New" panose="02070309020205020404" pitchFamily="49" charset="0"/>
              </a:rPr>
              <a:t>;</a:t>
            </a:r>
          </a:p>
          <a:p>
            <a:r>
              <a:rPr lang="en-US" dirty="0">
                <a:solidFill>
                  <a:srgbClr val="0000FF"/>
                </a:solidFill>
                <a:latin typeface="Courier New" panose="02070309020205020404" pitchFamily="49" charset="0"/>
              </a:rPr>
              <a:t>means</a:t>
            </a:r>
            <a:r>
              <a:rPr lang="en-US" dirty="0">
                <a:latin typeface="Courier New" panose="02070309020205020404" pitchFamily="49" charset="0"/>
              </a:rPr>
              <a:t> Sport / </a:t>
            </a:r>
            <a:r>
              <a:rPr lang="en-US" dirty="0" err="1">
                <a:solidFill>
                  <a:srgbClr val="0000FF"/>
                </a:solidFill>
                <a:latin typeface="Courier New" panose="02070309020205020404" pitchFamily="49" charset="0"/>
              </a:rPr>
              <a:t>hovtest</a:t>
            </a:r>
            <a:r>
              <a:rPr lang="en-US" dirty="0">
                <a:latin typeface="Courier New" panose="02070309020205020404" pitchFamily="49" charset="0"/>
              </a:rPr>
              <a:t> = bf;</a:t>
            </a:r>
          </a:p>
          <a:p>
            <a:r>
              <a:rPr lang="en-US" b="1" dirty="0">
                <a:solidFill>
                  <a:srgbClr val="000080"/>
                </a:solidFill>
                <a:latin typeface="Courier New" panose="02070309020205020404" pitchFamily="49" charset="0"/>
              </a:rPr>
              <a:t>run</a:t>
            </a:r>
            <a:r>
              <a:rPr lang="en-US" dirty="0">
                <a:solidFill>
                  <a:srgbClr val="000000"/>
                </a:solidFill>
                <a:latin typeface="Courier New" panose="02070309020205020404" pitchFamily="49" charset="0"/>
              </a:rPr>
              <a:t>;</a:t>
            </a:r>
            <a:endParaRPr lang="en-US" dirty="0">
              <a:solidFill>
                <a:srgbClr val="000080"/>
              </a:solidFill>
              <a:effectLst/>
              <a:latin typeface="Courier New" panose="02070309020205020404" pitchFamily="49" charset="0"/>
            </a:endParaRPr>
          </a:p>
        </p:txBody>
      </p:sp>
      <p:pic>
        <p:nvPicPr>
          <p:cNvPr id="8" name="Picture 7">
            <a:extLst>
              <a:ext uri="{FF2B5EF4-FFF2-40B4-BE49-F238E27FC236}">
                <a16:creationId xmlns:a16="http://schemas.microsoft.com/office/drawing/2014/main" id="{8FD13079-A606-794C-92BF-56166D011DF1}"/>
              </a:ext>
            </a:extLst>
          </p:cNvPr>
          <p:cNvPicPr>
            <a:picLocks noChangeAspect="1"/>
          </p:cNvPicPr>
          <p:nvPr/>
        </p:nvPicPr>
        <p:blipFill>
          <a:blip r:embed="rId3"/>
          <a:stretch>
            <a:fillRect/>
          </a:stretch>
        </p:blipFill>
        <p:spPr>
          <a:xfrm>
            <a:off x="1295400" y="2542957"/>
            <a:ext cx="4572000" cy="3465758"/>
          </a:xfrm>
          <a:prstGeom prst="rect">
            <a:avLst/>
          </a:prstGeom>
        </p:spPr>
      </p:pic>
    </p:spTree>
    <p:extLst>
      <p:ext uri="{BB962C8B-B14F-4D97-AF65-F5344CB8AC3E}">
        <p14:creationId xmlns:p14="http://schemas.microsoft.com/office/powerpoint/2010/main" val="3885793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Way ANOVA</a:t>
            </a:r>
          </a:p>
        </p:txBody>
      </p:sp>
      <p:sp>
        <p:nvSpPr>
          <p:cNvPr id="6" name="TextBox 5"/>
          <p:cNvSpPr txBox="1"/>
          <p:nvPr/>
        </p:nvSpPr>
        <p:spPr>
          <a:xfrm>
            <a:off x="1981200" y="1371600"/>
            <a:ext cx="8458200" cy="1077218"/>
          </a:xfrm>
          <a:prstGeom prst="rect">
            <a:avLst/>
          </a:prstGeom>
          <a:noFill/>
        </p:spPr>
        <p:txBody>
          <a:bodyPr wrap="square" rtlCol="0">
            <a:spAutoFit/>
          </a:bodyPr>
          <a:lstStyle/>
          <a:p>
            <a:r>
              <a:rPr lang="en-US" sz="3200" dirty="0"/>
              <a:t>H</a:t>
            </a:r>
            <a:r>
              <a:rPr lang="en-US" sz="3200" baseline="-25000" dirty="0"/>
              <a:t>0</a:t>
            </a:r>
            <a:r>
              <a:rPr lang="en-US" sz="3200" dirty="0"/>
              <a:t>: µ</a:t>
            </a:r>
            <a:r>
              <a:rPr lang="en-US" sz="3200" baseline="-25000" dirty="0"/>
              <a:t>Basketball </a:t>
            </a:r>
            <a:r>
              <a:rPr lang="en-US" sz="3200" dirty="0"/>
              <a:t>= µ</a:t>
            </a:r>
            <a:r>
              <a:rPr lang="en-US" sz="3200" baseline="-25000" dirty="0"/>
              <a:t>Football</a:t>
            </a:r>
            <a:r>
              <a:rPr lang="en-US" sz="3200" dirty="0"/>
              <a:t>= µ</a:t>
            </a:r>
            <a:r>
              <a:rPr lang="en-US" sz="3200" baseline="-25000" dirty="0"/>
              <a:t>Soccer</a:t>
            </a:r>
            <a:r>
              <a:rPr lang="en-US" sz="3200" dirty="0"/>
              <a:t> = µ</a:t>
            </a:r>
            <a:r>
              <a:rPr lang="en-US" sz="3200" baseline="-25000" dirty="0"/>
              <a:t>Swim</a:t>
            </a:r>
            <a:r>
              <a:rPr lang="en-US" sz="3200" dirty="0"/>
              <a:t> = µ</a:t>
            </a:r>
            <a:r>
              <a:rPr lang="en-US" sz="3200" baseline="-25000" dirty="0"/>
              <a:t>Tennis</a:t>
            </a:r>
            <a:r>
              <a:rPr lang="en-US" sz="3200" dirty="0"/>
              <a:t> </a:t>
            </a:r>
            <a:r>
              <a:rPr lang="en-US" sz="3200" baseline="-25000" dirty="0"/>
              <a:t>	</a:t>
            </a:r>
          </a:p>
          <a:p>
            <a:r>
              <a:rPr lang="en-US" sz="3200" dirty="0"/>
              <a:t>H</a:t>
            </a:r>
            <a:r>
              <a:rPr lang="en-US" sz="3200" baseline="-25000" dirty="0"/>
              <a:t>a</a:t>
            </a:r>
            <a:r>
              <a:rPr lang="en-US" sz="3200" dirty="0"/>
              <a:t>: At least one pair of means is different. </a:t>
            </a:r>
          </a:p>
        </p:txBody>
      </p:sp>
      <p:sp>
        <p:nvSpPr>
          <p:cNvPr id="3" name="TextBox 2"/>
          <p:cNvSpPr txBox="1"/>
          <p:nvPr/>
        </p:nvSpPr>
        <p:spPr>
          <a:xfrm>
            <a:off x="1905000" y="6019801"/>
            <a:ext cx="8382000" cy="646331"/>
          </a:xfrm>
          <a:prstGeom prst="rect">
            <a:avLst/>
          </a:prstGeom>
          <a:noFill/>
        </p:spPr>
        <p:txBody>
          <a:bodyPr wrap="square" rtlCol="0">
            <a:spAutoFit/>
          </a:bodyPr>
          <a:lstStyle/>
          <a:p>
            <a:r>
              <a:rPr lang="en-US" dirty="0"/>
              <a:t>There is strong evidence to suggest that the at least one of the sports has a mean height that is different than the others (p-value &lt; .0001 from an ANOVA).  </a:t>
            </a:r>
          </a:p>
        </p:txBody>
      </p:sp>
      <p:pic>
        <p:nvPicPr>
          <p:cNvPr id="4" name="Picture 3">
            <a:extLst>
              <a:ext uri="{FF2B5EF4-FFF2-40B4-BE49-F238E27FC236}">
                <a16:creationId xmlns:a16="http://schemas.microsoft.com/office/drawing/2014/main" id="{642FF6D3-9CBD-3C48-B778-AF2DE4D71269}"/>
              </a:ext>
            </a:extLst>
          </p:cNvPr>
          <p:cNvPicPr>
            <a:picLocks noChangeAspect="1"/>
          </p:cNvPicPr>
          <p:nvPr/>
        </p:nvPicPr>
        <p:blipFill>
          <a:blip r:embed="rId2"/>
          <a:stretch>
            <a:fillRect/>
          </a:stretch>
        </p:blipFill>
        <p:spPr>
          <a:xfrm>
            <a:off x="2336800" y="3429000"/>
            <a:ext cx="7518400" cy="2311400"/>
          </a:xfrm>
          <a:prstGeom prst="rect">
            <a:avLst/>
          </a:prstGeom>
        </p:spPr>
      </p:pic>
      <p:sp>
        <p:nvSpPr>
          <p:cNvPr id="5" name="Rectangle 4">
            <a:extLst>
              <a:ext uri="{FF2B5EF4-FFF2-40B4-BE49-F238E27FC236}">
                <a16:creationId xmlns:a16="http://schemas.microsoft.com/office/drawing/2014/main" id="{C4E28396-8578-BB43-8F22-EB567640F4CD}"/>
              </a:ext>
            </a:extLst>
          </p:cNvPr>
          <p:cNvSpPr/>
          <p:nvPr/>
        </p:nvSpPr>
        <p:spPr>
          <a:xfrm>
            <a:off x="4114800" y="2590800"/>
            <a:ext cx="3480440" cy="584775"/>
          </a:xfrm>
          <a:prstGeom prst="rect">
            <a:avLst/>
          </a:prstGeom>
        </p:spPr>
        <p:txBody>
          <a:bodyPr wrap="none">
            <a:spAutoFit/>
          </a:bodyPr>
          <a:lstStyle/>
          <a:p>
            <a:r>
              <a:rPr lang="en-US" sz="1600" dirty="0"/>
              <a:t>fit = </a:t>
            </a:r>
            <a:r>
              <a:rPr lang="en-US" sz="1600" dirty="0" err="1"/>
              <a:t>lm</a:t>
            </a:r>
            <a:r>
              <a:rPr lang="en-US" sz="1600" dirty="0"/>
              <a:t>(</a:t>
            </a:r>
            <a:r>
              <a:rPr lang="en-US" sz="1600" dirty="0" err="1"/>
              <a:t>Height~Sport</a:t>
            </a:r>
            <a:r>
              <a:rPr lang="en-US" sz="1600" dirty="0"/>
              <a:t>, data = Sports)</a:t>
            </a:r>
          </a:p>
          <a:p>
            <a:r>
              <a:rPr lang="en-US" sz="1600" dirty="0" err="1"/>
              <a:t>anova</a:t>
            </a:r>
            <a:r>
              <a:rPr lang="en-US" sz="1600" dirty="0"/>
              <a:t>(fit)</a:t>
            </a:r>
          </a:p>
        </p:txBody>
      </p:sp>
    </p:spTree>
    <p:extLst>
      <p:ext uri="{BB962C8B-B14F-4D97-AF65-F5344CB8AC3E}">
        <p14:creationId xmlns:p14="http://schemas.microsoft.com/office/powerpoint/2010/main" val="26938558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70AC76-5913-744E-AAF2-FCA5B5E0A1BC}"/>
              </a:ext>
            </a:extLst>
          </p:cNvPr>
          <p:cNvPicPr>
            <a:picLocks noChangeAspect="1"/>
          </p:cNvPicPr>
          <p:nvPr/>
        </p:nvPicPr>
        <p:blipFill>
          <a:blip r:embed="rId2"/>
          <a:stretch>
            <a:fillRect/>
          </a:stretch>
        </p:blipFill>
        <p:spPr>
          <a:xfrm>
            <a:off x="761573" y="987080"/>
            <a:ext cx="11201828" cy="596900"/>
          </a:xfrm>
          <a:prstGeom prst="rect">
            <a:avLst/>
          </a:prstGeom>
        </p:spPr>
      </p:pic>
      <p:sp>
        <p:nvSpPr>
          <p:cNvPr id="2" name="Title 1"/>
          <p:cNvSpPr>
            <a:spLocks noGrp="1"/>
          </p:cNvSpPr>
          <p:nvPr>
            <p:ph type="title"/>
          </p:nvPr>
        </p:nvSpPr>
        <p:spPr>
          <a:xfrm>
            <a:off x="2247687" y="214652"/>
            <a:ext cx="8229600" cy="792162"/>
          </a:xfrm>
        </p:spPr>
        <p:txBody>
          <a:bodyPr/>
          <a:lstStyle/>
          <a:p>
            <a:r>
              <a:rPr lang="en-US" dirty="0"/>
              <a:t>Height!</a:t>
            </a:r>
          </a:p>
        </p:txBody>
      </p:sp>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8165" y="1512065"/>
            <a:ext cx="1078646" cy="53482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1676400" y="911901"/>
            <a:ext cx="10287001" cy="1200329"/>
          </a:xfrm>
          <a:prstGeom prst="rect">
            <a:avLst/>
          </a:prstGeom>
          <a:noFill/>
        </p:spPr>
        <p:txBody>
          <a:bodyPr wrap="square" rtlCol="0">
            <a:spAutoFit/>
          </a:bodyPr>
          <a:lstStyle/>
          <a:p>
            <a:r>
              <a:rPr lang="en-US" dirty="0"/>
              <a:t>5 different sports were analyzed to see if the average height of basketball players was greater than the average of all the other sports.  We could, of course, compare each pairwise grouping of sports, but that would result in 4 tests. This would take a lot of time, and those tests would each have less power since they don’t use all the data.  Let’s use ANOVA similarly to how we did in prior problems.  </a:t>
            </a:r>
          </a:p>
        </p:txBody>
      </p:sp>
      <p:sp>
        <p:nvSpPr>
          <p:cNvPr id="3" name="TextBox 2"/>
          <p:cNvSpPr txBox="1"/>
          <p:nvPr/>
        </p:nvSpPr>
        <p:spPr>
          <a:xfrm>
            <a:off x="1676400" y="2257486"/>
            <a:ext cx="10363200" cy="4247317"/>
          </a:xfrm>
          <a:prstGeom prst="rect">
            <a:avLst/>
          </a:prstGeom>
          <a:noFill/>
        </p:spPr>
        <p:txBody>
          <a:bodyPr wrap="square" rtlCol="0">
            <a:spAutoFit/>
          </a:bodyPr>
          <a:lstStyle/>
          <a:p>
            <a:pPr marL="342900" indent="-342900">
              <a:buAutoNum type="arabicPeriod"/>
            </a:pPr>
            <a:r>
              <a:rPr lang="en-US" dirty="0"/>
              <a:t>Make a side by side box plot of the data.</a:t>
            </a:r>
          </a:p>
          <a:p>
            <a:pPr marL="342900" indent="-342900">
              <a:buAutoNum type="arabicPeriod"/>
            </a:pPr>
            <a:r>
              <a:rPr lang="en-US" dirty="0"/>
              <a:t>Run a basic ANOVA  to test for any pairwise difference of means between any of the 5 sports.  Check the assumptions here, but no need to address them after this.</a:t>
            </a:r>
          </a:p>
          <a:p>
            <a:pPr marL="342900" indent="-342900">
              <a:buAutoNum type="arabicPeriod"/>
            </a:pPr>
            <a:r>
              <a:rPr lang="en-US" b="1" dirty="0"/>
              <a:t>Conduct an Extra Sum of Squares test to test the following hypothesis:</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Depending on the results of this test, test to see if there is evidence that basketball has a different mean than each of the sports.  (Equivalent to testing basketball versus the others.). This is similar to the Spock example. </a:t>
            </a:r>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endParaRPr lang="en-US" dirty="0"/>
          </a:p>
          <a:p>
            <a:pPr marL="342900" indent="-342900">
              <a:buAutoNum type="arabicPeriod"/>
            </a:pPr>
            <a:r>
              <a:rPr lang="en-US" dirty="0"/>
              <a:t>Make sure and provide written conclusions for questions 2,3,4 and 5.</a:t>
            </a:r>
          </a:p>
        </p:txBody>
      </p:sp>
      <p:sp>
        <p:nvSpPr>
          <p:cNvPr id="7" name="Rectangle 6"/>
          <p:cNvSpPr/>
          <p:nvPr/>
        </p:nvSpPr>
        <p:spPr>
          <a:xfrm>
            <a:off x="4114801" y="3429000"/>
            <a:ext cx="4745209" cy="369332"/>
          </a:xfrm>
          <a:prstGeom prst="rect">
            <a:avLst/>
          </a:prstGeom>
        </p:spPr>
        <p:txBody>
          <a:bodyPr wrap="square">
            <a:spAutoFit/>
          </a:bodyPr>
          <a:lstStyle/>
          <a:p>
            <a:r>
              <a:rPr lang="en-US" b="1" dirty="0"/>
              <a:t>H</a:t>
            </a:r>
            <a:r>
              <a:rPr lang="en-US" b="1" baseline="-25000" dirty="0"/>
              <a:t>o</a:t>
            </a:r>
            <a:r>
              <a:rPr lang="en-US" b="1" dirty="0"/>
              <a:t>: Reduced Model: µ</a:t>
            </a:r>
            <a:r>
              <a:rPr lang="en-US" b="1" baseline="-25000" dirty="0"/>
              <a:t>B</a:t>
            </a:r>
            <a:r>
              <a:rPr lang="en-US" b="1" dirty="0"/>
              <a:t>  µ</a:t>
            </a:r>
            <a:r>
              <a:rPr lang="en-US" b="1" baseline="-25000" dirty="0"/>
              <a:t>O</a:t>
            </a:r>
            <a:r>
              <a:rPr lang="en-US" b="1" dirty="0"/>
              <a:t>    µ</a:t>
            </a:r>
            <a:r>
              <a:rPr lang="en-US" b="1" baseline="-25000" dirty="0"/>
              <a:t>O</a:t>
            </a:r>
            <a:r>
              <a:rPr lang="en-US" b="1" dirty="0"/>
              <a:t>     µ</a:t>
            </a:r>
            <a:r>
              <a:rPr lang="en-US" b="1" baseline="-25000" dirty="0"/>
              <a:t>O</a:t>
            </a:r>
            <a:r>
              <a:rPr lang="en-US" b="1" dirty="0"/>
              <a:t>      µ</a:t>
            </a:r>
            <a:r>
              <a:rPr lang="en-US" b="1" baseline="-25000" dirty="0"/>
              <a:t>O</a:t>
            </a:r>
            <a:endParaRPr lang="en-US" b="1" dirty="0"/>
          </a:p>
        </p:txBody>
      </p:sp>
      <p:sp>
        <p:nvSpPr>
          <p:cNvPr id="8" name="Rectangle 7"/>
          <p:cNvSpPr/>
          <p:nvPr/>
        </p:nvSpPr>
        <p:spPr>
          <a:xfrm>
            <a:off x="4114801" y="3736842"/>
            <a:ext cx="4745209" cy="369332"/>
          </a:xfrm>
          <a:prstGeom prst="rect">
            <a:avLst/>
          </a:prstGeom>
        </p:spPr>
        <p:txBody>
          <a:bodyPr wrap="square">
            <a:spAutoFit/>
          </a:bodyPr>
          <a:lstStyle/>
          <a:p>
            <a:r>
              <a:rPr lang="en-US" b="1" dirty="0"/>
              <a:t>H</a:t>
            </a:r>
            <a:r>
              <a:rPr lang="en-US" b="1" baseline="-25000" dirty="0"/>
              <a:t>a</a:t>
            </a:r>
            <a:r>
              <a:rPr lang="en-US" b="1" dirty="0"/>
              <a:t>: Full Model: µ</a:t>
            </a:r>
            <a:r>
              <a:rPr lang="en-US" b="1" baseline="-25000" dirty="0"/>
              <a:t>B </a:t>
            </a:r>
            <a:r>
              <a:rPr lang="en-US" b="1" dirty="0"/>
              <a:t>  µ</a:t>
            </a:r>
            <a:r>
              <a:rPr lang="en-US" b="1" baseline="-25000" dirty="0"/>
              <a:t>F</a:t>
            </a:r>
            <a:r>
              <a:rPr lang="en-US" b="1" dirty="0"/>
              <a:t>    µ</a:t>
            </a:r>
            <a:r>
              <a:rPr lang="en-US" b="1" baseline="-25000" dirty="0"/>
              <a:t>Soc</a:t>
            </a:r>
            <a:r>
              <a:rPr lang="en-US" b="1" dirty="0"/>
              <a:t>   µ</a:t>
            </a:r>
            <a:r>
              <a:rPr lang="en-US" b="1" baseline="-25000" dirty="0"/>
              <a:t>Swim</a:t>
            </a:r>
            <a:r>
              <a:rPr lang="en-US" b="1" dirty="0"/>
              <a:t>  µ</a:t>
            </a:r>
            <a:r>
              <a:rPr lang="en-US" b="1" baseline="-25000" dirty="0"/>
              <a:t>T</a:t>
            </a:r>
            <a:endParaRPr lang="en-US" b="1" dirty="0"/>
          </a:p>
        </p:txBody>
      </p:sp>
      <p:sp>
        <p:nvSpPr>
          <p:cNvPr id="9" name="Rectangle 8"/>
          <p:cNvSpPr/>
          <p:nvPr/>
        </p:nvSpPr>
        <p:spPr>
          <a:xfrm>
            <a:off x="4648200" y="5257800"/>
            <a:ext cx="4745209" cy="369332"/>
          </a:xfrm>
          <a:prstGeom prst="rect">
            <a:avLst/>
          </a:prstGeom>
        </p:spPr>
        <p:txBody>
          <a:bodyPr wrap="square">
            <a:spAutoFit/>
          </a:bodyPr>
          <a:lstStyle/>
          <a:p>
            <a:r>
              <a:rPr lang="en-US" dirty="0"/>
              <a:t>H</a:t>
            </a:r>
            <a:r>
              <a:rPr lang="en-US" baseline="-25000" dirty="0"/>
              <a:t>o</a:t>
            </a:r>
            <a:r>
              <a:rPr lang="en-US" dirty="0"/>
              <a:t>: Reduced Model: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sp>
        <p:nvSpPr>
          <p:cNvPr id="10" name="Rectangle 9"/>
          <p:cNvSpPr/>
          <p:nvPr/>
        </p:nvSpPr>
        <p:spPr>
          <a:xfrm>
            <a:off x="4648200" y="5565642"/>
            <a:ext cx="4745209" cy="369332"/>
          </a:xfrm>
          <a:prstGeom prst="rect">
            <a:avLst/>
          </a:prstGeom>
        </p:spPr>
        <p:txBody>
          <a:bodyPr wrap="square">
            <a:spAutoFit/>
          </a:bodyPr>
          <a:lstStyle/>
          <a:p>
            <a:r>
              <a:rPr lang="en-US" dirty="0"/>
              <a:t>H</a:t>
            </a:r>
            <a:r>
              <a:rPr lang="en-US" baseline="-25000" dirty="0"/>
              <a:t>a</a:t>
            </a:r>
            <a:r>
              <a:rPr lang="en-US" dirty="0"/>
              <a:t>: Full Model: 	   µ</a:t>
            </a:r>
            <a:r>
              <a:rPr lang="en-US" baseline="-25000" dirty="0"/>
              <a:t>B</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pic>
        <p:nvPicPr>
          <p:cNvPr id="5" name="Picture 4">
            <a:extLst>
              <a:ext uri="{FF2B5EF4-FFF2-40B4-BE49-F238E27FC236}">
                <a16:creationId xmlns:a16="http://schemas.microsoft.com/office/drawing/2014/main" id="{1CA41B14-B1C6-DE4E-87BB-C3791FA676DE}"/>
              </a:ext>
            </a:extLst>
          </p:cNvPr>
          <p:cNvPicPr>
            <a:picLocks noChangeAspect="1"/>
          </p:cNvPicPr>
          <p:nvPr/>
        </p:nvPicPr>
        <p:blipFill>
          <a:blip r:embed="rId4"/>
          <a:stretch>
            <a:fillRect/>
          </a:stretch>
        </p:blipFill>
        <p:spPr>
          <a:xfrm>
            <a:off x="152400" y="575813"/>
            <a:ext cx="1475790" cy="5858774"/>
          </a:xfrm>
          <a:prstGeom prst="rect">
            <a:avLst/>
          </a:prstGeom>
        </p:spPr>
      </p:pic>
    </p:spTree>
    <p:extLst>
      <p:ext uri="{BB962C8B-B14F-4D97-AF65-F5344CB8AC3E}">
        <p14:creationId xmlns:p14="http://schemas.microsoft.com/office/powerpoint/2010/main" val="360656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4C5127A7-292A-984D-BB8D-0BAAAE9CD6AB}"/>
              </a:ext>
            </a:extLst>
          </p:cNvPr>
          <p:cNvPicPr>
            <a:picLocks noChangeAspect="1"/>
          </p:cNvPicPr>
          <p:nvPr/>
        </p:nvPicPr>
        <p:blipFill>
          <a:blip r:embed="rId2"/>
          <a:stretch>
            <a:fillRect/>
          </a:stretch>
        </p:blipFill>
        <p:spPr>
          <a:xfrm>
            <a:off x="533400" y="1003300"/>
            <a:ext cx="11201828" cy="596900"/>
          </a:xfrm>
          <a:prstGeom prst="rect">
            <a:avLst/>
          </a:prstGeom>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1473" y="1142494"/>
            <a:ext cx="41624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487406" y="2317198"/>
            <a:ext cx="1219200" cy="24191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5382" y="4371975"/>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6563607" y="5501680"/>
            <a:ext cx="1153406" cy="2138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5115806" y="309413"/>
            <a:ext cx="4745208" cy="646331"/>
          </a:xfrm>
          <a:prstGeom prst="rect">
            <a:avLst/>
          </a:prstGeom>
          <a:noFill/>
        </p:spPr>
        <p:txBody>
          <a:bodyPr wrap="square" rtlCol="0">
            <a:spAutoFit/>
          </a:bodyPr>
          <a:lstStyle/>
          <a:p>
            <a:r>
              <a:rPr lang="en-US" dirty="0"/>
              <a:t>H</a:t>
            </a:r>
            <a:r>
              <a:rPr lang="en-US" baseline="-25000" dirty="0"/>
              <a:t>0</a:t>
            </a:r>
            <a:r>
              <a:rPr lang="en-US" dirty="0"/>
              <a:t>: Reduced Model: µ µ µ µ µ </a:t>
            </a:r>
            <a:r>
              <a:rPr lang="en-US" baseline="-25000" dirty="0"/>
              <a:t>	</a:t>
            </a:r>
          </a:p>
          <a:p>
            <a:r>
              <a:rPr lang="en-US" dirty="0"/>
              <a:t>H</a:t>
            </a:r>
            <a:r>
              <a:rPr lang="en-US" baseline="-25000" dirty="0"/>
              <a:t>a</a:t>
            </a:r>
            <a:r>
              <a:rPr lang="en-US" dirty="0"/>
              <a:t>: Full Model: 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21" name="TextBox 20"/>
          <p:cNvSpPr txBox="1"/>
          <p:nvPr/>
        </p:nvSpPr>
        <p:spPr>
          <a:xfrm>
            <a:off x="5382055" y="3495169"/>
            <a:ext cx="4676345" cy="646331"/>
          </a:xfrm>
          <a:prstGeom prst="rect">
            <a:avLst/>
          </a:prstGeom>
          <a:noFill/>
        </p:spPr>
        <p:txBody>
          <a:bodyPr wrap="square" rtlCol="0">
            <a:spAutoFit/>
          </a:bodyPr>
          <a:lstStyle/>
          <a:p>
            <a:r>
              <a:rPr lang="en-US" dirty="0"/>
              <a:t>H</a:t>
            </a:r>
            <a:r>
              <a:rPr lang="en-US" baseline="-25000" dirty="0"/>
              <a:t>0</a:t>
            </a:r>
            <a:r>
              <a:rPr lang="en-US" dirty="0"/>
              <a:t>: Reduced Model: µ µ µ µ µ </a:t>
            </a:r>
            <a:r>
              <a:rPr lang="en-US" baseline="-25000" dirty="0"/>
              <a:t>	</a:t>
            </a:r>
          </a:p>
          <a:p>
            <a:r>
              <a:rPr lang="en-US" dirty="0"/>
              <a:t>H</a:t>
            </a:r>
            <a:r>
              <a:rPr lang="en-US" baseline="-25000" dirty="0"/>
              <a:t>a</a:t>
            </a:r>
            <a:r>
              <a:rPr lang="en-US" dirty="0"/>
              <a:t>: Full Model: µ</a:t>
            </a:r>
            <a:r>
              <a:rPr lang="en-US" baseline="-25000" dirty="0"/>
              <a:t>B</a:t>
            </a:r>
            <a:r>
              <a:rPr lang="en-US" dirty="0"/>
              <a:t> µ</a:t>
            </a:r>
            <a:r>
              <a:rPr lang="en-US" baseline="-25000" dirty="0"/>
              <a:t>O</a:t>
            </a:r>
            <a:r>
              <a:rPr lang="en-US" dirty="0"/>
              <a:t> µ</a:t>
            </a:r>
            <a:r>
              <a:rPr lang="en-US" baseline="-25000" dirty="0"/>
              <a:t>O</a:t>
            </a:r>
            <a:r>
              <a:rPr lang="en-US" dirty="0"/>
              <a:t>  µ</a:t>
            </a:r>
            <a:r>
              <a:rPr lang="en-US" baseline="-25000" dirty="0"/>
              <a:t>O</a:t>
            </a:r>
            <a:r>
              <a:rPr lang="en-US" dirty="0"/>
              <a:t>  µ</a:t>
            </a:r>
            <a:r>
              <a:rPr lang="en-US" baseline="-25000" dirty="0"/>
              <a:t>O</a:t>
            </a:r>
            <a:endParaRPr lang="en-US" dirty="0"/>
          </a:p>
        </p:txBody>
      </p:sp>
      <p:sp>
        <p:nvSpPr>
          <p:cNvPr id="25" name="Rectangle 24">
            <a:extLst>
              <a:ext uri="{FF2B5EF4-FFF2-40B4-BE49-F238E27FC236}">
                <a16:creationId xmlns:a16="http://schemas.microsoft.com/office/drawing/2014/main" id="{98FDD5CF-5A2F-3B48-AE1E-EC211C460151}"/>
              </a:ext>
            </a:extLst>
          </p:cNvPr>
          <p:cNvSpPr/>
          <p:nvPr/>
        </p:nvSpPr>
        <p:spPr>
          <a:xfrm>
            <a:off x="2130116" y="1913021"/>
            <a:ext cx="4563780" cy="938719"/>
          </a:xfrm>
          <a:prstGeom prst="rect">
            <a:avLst/>
          </a:prstGeom>
        </p:spPr>
        <p:txBody>
          <a:bodyPr wrap="square">
            <a:spAutoFit/>
          </a:bodyPr>
          <a:lstStyle/>
          <a:p>
            <a:r>
              <a:rPr lang="en-US" sz="1100" b="1" dirty="0">
                <a:solidFill>
                  <a:srgbClr val="000080"/>
                </a:solidFill>
                <a:latin typeface="Courier New" panose="02070309020205020404" pitchFamily="49" charset="0"/>
              </a:rPr>
              <a:t>proc</a:t>
            </a:r>
            <a:r>
              <a:rPr lang="en-US" sz="1100" dirty="0">
                <a:latin typeface="Courier New" panose="02070309020205020404" pitchFamily="49" charset="0"/>
              </a:rPr>
              <a:t> </a:t>
            </a:r>
            <a:r>
              <a:rPr lang="en-US" sz="1100" b="1" dirty="0" err="1">
                <a:solidFill>
                  <a:srgbClr val="000080"/>
                </a:solidFill>
                <a:latin typeface="Courier New" panose="02070309020205020404" pitchFamily="49" charset="0"/>
              </a:rPr>
              <a:t>glm</a:t>
            </a:r>
            <a:r>
              <a:rPr lang="en-US" sz="1100" dirty="0">
                <a:latin typeface="Courier New" panose="02070309020205020404" pitchFamily="49" charset="0"/>
              </a:rPr>
              <a:t> </a:t>
            </a:r>
            <a:r>
              <a:rPr lang="en-US" sz="1100" dirty="0">
                <a:solidFill>
                  <a:srgbClr val="0000FF"/>
                </a:solidFill>
                <a:latin typeface="Courier New" panose="02070309020205020404" pitchFamily="49" charset="0"/>
              </a:rPr>
              <a:t>data</a:t>
            </a:r>
            <a:r>
              <a:rPr lang="en-US" sz="1100" dirty="0">
                <a:latin typeface="Courier New" panose="02070309020205020404" pitchFamily="49" charset="0"/>
              </a:rPr>
              <a:t> = </a:t>
            </a:r>
            <a:r>
              <a:rPr lang="en-US" sz="1100" dirty="0" err="1">
                <a:latin typeface="Courier New" panose="02070309020205020404" pitchFamily="49" charset="0"/>
              </a:rPr>
              <a:t>SportHeight</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class</a:t>
            </a:r>
            <a:r>
              <a:rPr lang="en-US" sz="1100" dirty="0">
                <a:latin typeface="Courier New" panose="02070309020205020404" pitchFamily="49" charset="0"/>
              </a:rPr>
              <a:t> Sport;</a:t>
            </a:r>
          </a:p>
          <a:p>
            <a:r>
              <a:rPr lang="en-US" sz="1100" dirty="0">
                <a:solidFill>
                  <a:srgbClr val="0000FF"/>
                </a:solidFill>
                <a:latin typeface="Courier New" panose="02070309020205020404" pitchFamily="49" charset="0"/>
              </a:rPr>
              <a:t>model</a:t>
            </a:r>
            <a:r>
              <a:rPr lang="en-US" sz="1100" dirty="0">
                <a:latin typeface="Courier New" panose="02070309020205020404" pitchFamily="49" charset="0"/>
              </a:rPr>
              <a:t> Height = Sport / </a:t>
            </a:r>
            <a:r>
              <a:rPr lang="en-US" sz="1100" dirty="0">
                <a:solidFill>
                  <a:srgbClr val="0000FF"/>
                </a:solidFill>
                <a:latin typeface="Courier New" panose="02070309020205020404" pitchFamily="49" charset="0"/>
              </a:rPr>
              <a:t>solution</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means</a:t>
            </a:r>
            <a:r>
              <a:rPr lang="en-US" sz="1100" dirty="0">
                <a:latin typeface="Courier New" panose="02070309020205020404" pitchFamily="49" charset="0"/>
              </a:rPr>
              <a:t> Sport / </a:t>
            </a:r>
            <a:r>
              <a:rPr lang="en-US" sz="1100" dirty="0" err="1">
                <a:solidFill>
                  <a:srgbClr val="0000FF"/>
                </a:solidFill>
                <a:latin typeface="Courier New" panose="02070309020205020404" pitchFamily="49" charset="0"/>
              </a:rPr>
              <a:t>hovtest</a:t>
            </a:r>
            <a:r>
              <a:rPr lang="en-US" sz="1100" dirty="0">
                <a:latin typeface="Courier New" panose="02070309020205020404" pitchFamily="49" charset="0"/>
              </a:rPr>
              <a:t> = bf;</a:t>
            </a:r>
          </a:p>
          <a:p>
            <a:r>
              <a:rPr lang="en-US" sz="1100" b="1" dirty="0">
                <a:solidFill>
                  <a:srgbClr val="000080"/>
                </a:solidFill>
                <a:latin typeface="Courier New" panose="02070309020205020404" pitchFamily="49" charset="0"/>
              </a:rPr>
              <a:t>run</a:t>
            </a:r>
            <a:r>
              <a:rPr lang="en-US" sz="1100" dirty="0">
                <a:solidFill>
                  <a:srgbClr val="000000"/>
                </a:solidFill>
                <a:latin typeface="Courier New" panose="02070309020205020404" pitchFamily="49" charset="0"/>
              </a:rPr>
              <a:t>;</a:t>
            </a:r>
            <a:endParaRPr lang="en-US" sz="1100" dirty="0">
              <a:solidFill>
                <a:srgbClr val="000080"/>
              </a:solidFill>
              <a:effectLst/>
              <a:latin typeface="Courier New" panose="02070309020205020404" pitchFamily="49" charset="0"/>
            </a:endParaRPr>
          </a:p>
        </p:txBody>
      </p:sp>
      <p:sp>
        <p:nvSpPr>
          <p:cNvPr id="26" name="Rectangle 25">
            <a:extLst>
              <a:ext uri="{FF2B5EF4-FFF2-40B4-BE49-F238E27FC236}">
                <a16:creationId xmlns:a16="http://schemas.microsoft.com/office/drawing/2014/main" id="{6A8B6B04-43DE-0840-8D76-4486F5B14A35}"/>
              </a:ext>
            </a:extLst>
          </p:cNvPr>
          <p:cNvSpPr/>
          <p:nvPr/>
        </p:nvSpPr>
        <p:spPr>
          <a:xfrm>
            <a:off x="2139849" y="5223174"/>
            <a:ext cx="3128357" cy="938719"/>
          </a:xfrm>
          <a:prstGeom prst="rect">
            <a:avLst/>
          </a:prstGeom>
        </p:spPr>
        <p:txBody>
          <a:bodyPr wrap="square">
            <a:spAutoFit/>
          </a:bodyPr>
          <a:lstStyle/>
          <a:p>
            <a:r>
              <a:rPr lang="en-US" sz="1100" b="1" dirty="0">
                <a:solidFill>
                  <a:srgbClr val="000080"/>
                </a:solidFill>
                <a:latin typeface="Courier New" panose="02070309020205020404" pitchFamily="49" charset="0"/>
              </a:rPr>
              <a:t>proc</a:t>
            </a:r>
            <a:r>
              <a:rPr lang="en-US" sz="1100" dirty="0">
                <a:latin typeface="Courier New" panose="02070309020205020404" pitchFamily="49" charset="0"/>
              </a:rPr>
              <a:t> </a:t>
            </a:r>
            <a:r>
              <a:rPr lang="en-US" sz="1100" b="1" dirty="0" err="1">
                <a:solidFill>
                  <a:srgbClr val="000080"/>
                </a:solidFill>
                <a:latin typeface="Courier New" panose="02070309020205020404" pitchFamily="49" charset="0"/>
              </a:rPr>
              <a:t>glm</a:t>
            </a:r>
            <a:r>
              <a:rPr lang="en-US" sz="1100" dirty="0">
                <a:latin typeface="Courier New" panose="02070309020205020404" pitchFamily="49" charset="0"/>
              </a:rPr>
              <a:t> </a:t>
            </a:r>
            <a:r>
              <a:rPr lang="en-US" sz="1100" dirty="0">
                <a:solidFill>
                  <a:srgbClr val="0000FF"/>
                </a:solidFill>
                <a:latin typeface="Courier New" panose="02070309020205020404" pitchFamily="49" charset="0"/>
              </a:rPr>
              <a:t>data</a:t>
            </a:r>
            <a:r>
              <a:rPr lang="en-US" sz="1100" dirty="0">
                <a:latin typeface="Courier New" panose="02070309020205020404" pitchFamily="49" charset="0"/>
              </a:rPr>
              <a:t> = </a:t>
            </a:r>
            <a:r>
              <a:rPr lang="en-US" sz="1100" dirty="0" err="1">
                <a:latin typeface="Courier New" panose="02070309020205020404" pitchFamily="49" charset="0"/>
              </a:rPr>
              <a:t>SportHeight</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class</a:t>
            </a:r>
            <a:r>
              <a:rPr lang="en-US" sz="1100" dirty="0">
                <a:latin typeface="Courier New" panose="02070309020205020404" pitchFamily="49" charset="0"/>
              </a:rPr>
              <a:t> Sport Combine;</a:t>
            </a:r>
          </a:p>
          <a:p>
            <a:r>
              <a:rPr lang="en-US" sz="1100" dirty="0">
                <a:solidFill>
                  <a:srgbClr val="0000FF"/>
                </a:solidFill>
                <a:latin typeface="Courier New" panose="02070309020205020404" pitchFamily="49" charset="0"/>
              </a:rPr>
              <a:t>model</a:t>
            </a:r>
            <a:r>
              <a:rPr lang="en-US" sz="1100" dirty="0">
                <a:latin typeface="Courier New" panose="02070309020205020404" pitchFamily="49" charset="0"/>
              </a:rPr>
              <a:t> Height = Combine / </a:t>
            </a:r>
            <a:r>
              <a:rPr lang="en-US" sz="1100" dirty="0">
                <a:solidFill>
                  <a:srgbClr val="0000FF"/>
                </a:solidFill>
                <a:latin typeface="Courier New" panose="02070309020205020404" pitchFamily="49" charset="0"/>
              </a:rPr>
              <a:t>solution</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means</a:t>
            </a:r>
            <a:r>
              <a:rPr lang="en-US" sz="1100" dirty="0">
                <a:latin typeface="Courier New" panose="02070309020205020404" pitchFamily="49" charset="0"/>
              </a:rPr>
              <a:t> Sport / </a:t>
            </a:r>
            <a:r>
              <a:rPr lang="en-US" sz="1100" dirty="0" err="1">
                <a:solidFill>
                  <a:srgbClr val="0000FF"/>
                </a:solidFill>
                <a:latin typeface="Courier New" panose="02070309020205020404" pitchFamily="49" charset="0"/>
              </a:rPr>
              <a:t>hovtest</a:t>
            </a:r>
            <a:r>
              <a:rPr lang="en-US" sz="1100" dirty="0">
                <a:latin typeface="Courier New" panose="02070309020205020404" pitchFamily="49" charset="0"/>
              </a:rPr>
              <a:t> = bf;</a:t>
            </a:r>
          </a:p>
          <a:p>
            <a:r>
              <a:rPr lang="en-US" sz="1100" b="1" dirty="0">
                <a:solidFill>
                  <a:srgbClr val="000080"/>
                </a:solidFill>
                <a:latin typeface="Courier New" panose="02070309020205020404" pitchFamily="49" charset="0"/>
              </a:rPr>
              <a:t>run</a:t>
            </a:r>
            <a:r>
              <a:rPr lang="en-US" sz="1100" dirty="0">
                <a:solidFill>
                  <a:srgbClr val="000000"/>
                </a:solidFill>
                <a:latin typeface="Courier New" panose="02070309020205020404" pitchFamily="49" charset="0"/>
              </a:rPr>
              <a:t>;</a:t>
            </a:r>
            <a:endParaRPr lang="en-US" sz="1100" dirty="0">
              <a:solidFill>
                <a:srgbClr val="000080"/>
              </a:solidFill>
              <a:effectLst/>
              <a:latin typeface="Courier New" panose="02070309020205020404" pitchFamily="49" charset="0"/>
            </a:endParaRPr>
          </a:p>
        </p:txBody>
      </p:sp>
    </p:spTree>
    <p:extLst>
      <p:ext uri="{BB962C8B-B14F-4D97-AF65-F5344CB8AC3E}">
        <p14:creationId xmlns:p14="http://schemas.microsoft.com/office/powerpoint/2010/main" val="38260019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09ADFC3A-F8D5-9943-A51D-F641B46B8529}"/>
              </a:ext>
            </a:extLst>
          </p:cNvPr>
          <p:cNvPicPr>
            <a:picLocks noChangeAspect="1"/>
          </p:cNvPicPr>
          <p:nvPr/>
        </p:nvPicPr>
        <p:blipFill>
          <a:blip r:embed="rId2"/>
          <a:stretch>
            <a:fillRect/>
          </a:stretch>
        </p:blipFill>
        <p:spPr>
          <a:xfrm>
            <a:off x="458665" y="809303"/>
            <a:ext cx="11276135" cy="596900"/>
          </a:xfrm>
          <a:prstGeom prst="rect">
            <a:avLst/>
          </a:prstGeom>
        </p:spPr>
      </p:pic>
      <p:pic>
        <p:nvPicPr>
          <p:cNvPr id="184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2017" y="1218694"/>
            <a:ext cx="41624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8"/>
          <p:cNvSpPr/>
          <p:nvPr/>
        </p:nvSpPr>
        <p:spPr>
          <a:xfrm>
            <a:off x="6705600" y="2393399"/>
            <a:ext cx="1181550" cy="1873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5926" y="4448175"/>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p:cNvSpPr/>
          <p:nvPr/>
        </p:nvSpPr>
        <p:spPr>
          <a:xfrm>
            <a:off x="6705601" y="5577880"/>
            <a:ext cx="1191956" cy="21332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p:cNvSpPr txBox="1"/>
          <p:nvPr/>
        </p:nvSpPr>
        <p:spPr>
          <a:xfrm>
            <a:off x="5410200" y="385613"/>
            <a:ext cx="4745208" cy="830997"/>
          </a:xfrm>
          <a:prstGeom prst="rect">
            <a:avLst/>
          </a:prstGeom>
          <a:noFill/>
        </p:spPr>
        <p:txBody>
          <a:bodyPr wrap="square" rtlCol="0">
            <a:spAutoFit/>
          </a:bodyPr>
          <a:lstStyle/>
          <a:p>
            <a:r>
              <a:rPr lang="en-US" dirty="0"/>
              <a:t>H</a:t>
            </a:r>
            <a:r>
              <a:rPr lang="en-US" baseline="-25000" dirty="0"/>
              <a:t>0</a:t>
            </a:r>
            <a:r>
              <a:rPr lang="en-US" dirty="0"/>
              <a:t>: µ</a:t>
            </a:r>
            <a:r>
              <a:rPr lang="en-US" baseline="-25000" dirty="0"/>
              <a:t>Basketball </a:t>
            </a:r>
            <a:r>
              <a:rPr lang="en-US" dirty="0"/>
              <a:t>= µ</a:t>
            </a:r>
            <a:r>
              <a:rPr lang="en-US" baseline="-25000" dirty="0"/>
              <a:t>Football</a:t>
            </a:r>
            <a:r>
              <a:rPr lang="en-US" dirty="0"/>
              <a:t>= µ</a:t>
            </a:r>
            <a:r>
              <a:rPr lang="en-US" baseline="-25000" dirty="0"/>
              <a:t>Soccer</a:t>
            </a:r>
            <a:r>
              <a:rPr lang="en-US" dirty="0"/>
              <a:t> = µ</a:t>
            </a:r>
            <a:r>
              <a:rPr lang="en-US" baseline="-25000" dirty="0"/>
              <a:t>Swim</a:t>
            </a:r>
            <a:r>
              <a:rPr lang="en-US" dirty="0"/>
              <a:t> = µ</a:t>
            </a:r>
            <a:r>
              <a:rPr lang="en-US" baseline="-25000" dirty="0"/>
              <a:t>Tennis</a:t>
            </a:r>
            <a:r>
              <a:rPr lang="en-US" dirty="0"/>
              <a:t> </a:t>
            </a:r>
            <a:r>
              <a:rPr lang="en-US" baseline="-25000" dirty="0"/>
              <a:t>	</a:t>
            </a:r>
          </a:p>
          <a:p>
            <a:r>
              <a:rPr lang="en-US" dirty="0"/>
              <a:t>H</a:t>
            </a:r>
            <a:r>
              <a:rPr lang="en-US" baseline="-25000" dirty="0"/>
              <a:t>a</a:t>
            </a:r>
            <a:r>
              <a:rPr lang="en-US" dirty="0"/>
              <a:t>: At least one pair of means are different.</a:t>
            </a:r>
          </a:p>
        </p:txBody>
      </p:sp>
      <p:sp>
        <p:nvSpPr>
          <p:cNvPr id="21" name="TextBox 20"/>
          <p:cNvSpPr txBox="1"/>
          <p:nvPr/>
        </p:nvSpPr>
        <p:spPr>
          <a:xfrm>
            <a:off x="5562599" y="3571368"/>
            <a:ext cx="4724401" cy="830997"/>
          </a:xfrm>
          <a:prstGeom prst="rect">
            <a:avLst/>
          </a:prstGeom>
          <a:noFill/>
        </p:spPr>
        <p:txBody>
          <a:bodyPr wrap="square" rtlCol="0">
            <a:spAutoFit/>
          </a:bodyPr>
          <a:lstStyle/>
          <a:p>
            <a:r>
              <a:rPr lang="en-US" dirty="0"/>
              <a:t>H</a:t>
            </a:r>
            <a:r>
              <a:rPr lang="en-US" baseline="-25000" dirty="0"/>
              <a:t>0</a:t>
            </a:r>
            <a:r>
              <a:rPr lang="en-US" dirty="0"/>
              <a:t>: µ</a:t>
            </a:r>
            <a:r>
              <a:rPr lang="en-US" baseline="-25000" dirty="0"/>
              <a:t>Basketball </a:t>
            </a:r>
            <a:r>
              <a:rPr lang="en-US" dirty="0"/>
              <a:t>= µ</a:t>
            </a:r>
            <a:r>
              <a:rPr lang="en-US" baseline="-25000" dirty="0"/>
              <a:t>Football</a:t>
            </a:r>
            <a:r>
              <a:rPr lang="en-US" dirty="0"/>
              <a:t>= µ</a:t>
            </a:r>
            <a:r>
              <a:rPr lang="en-US" baseline="-25000" dirty="0"/>
              <a:t>Soccer</a:t>
            </a:r>
            <a:r>
              <a:rPr lang="en-US" dirty="0"/>
              <a:t> = µ</a:t>
            </a:r>
            <a:r>
              <a:rPr lang="en-US" baseline="-25000" dirty="0"/>
              <a:t>Swim</a:t>
            </a:r>
            <a:r>
              <a:rPr lang="en-US" dirty="0"/>
              <a:t> = µ</a:t>
            </a:r>
            <a:r>
              <a:rPr lang="en-US" baseline="-25000" dirty="0"/>
              <a:t>Tennis</a:t>
            </a:r>
            <a:r>
              <a:rPr lang="en-US" dirty="0"/>
              <a:t> </a:t>
            </a:r>
            <a:r>
              <a:rPr lang="en-US" baseline="-25000" dirty="0"/>
              <a:t>	</a:t>
            </a:r>
          </a:p>
          <a:p>
            <a:r>
              <a:rPr lang="en-US" dirty="0"/>
              <a:t>H</a:t>
            </a:r>
            <a:r>
              <a:rPr lang="en-US" baseline="-25000" dirty="0"/>
              <a:t>a</a:t>
            </a:r>
            <a:r>
              <a:rPr lang="en-US" dirty="0"/>
              <a:t>: µ</a:t>
            </a:r>
            <a:r>
              <a:rPr lang="en-US" baseline="-25000" dirty="0"/>
              <a:t>Basketball </a:t>
            </a:r>
            <a:r>
              <a:rPr lang="en-US" dirty="0"/>
              <a:t>is different than the Others. </a:t>
            </a:r>
          </a:p>
        </p:txBody>
      </p:sp>
      <p:sp>
        <p:nvSpPr>
          <p:cNvPr id="25" name="Rectangle 24">
            <a:extLst>
              <a:ext uri="{FF2B5EF4-FFF2-40B4-BE49-F238E27FC236}">
                <a16:creationId xmlns:a16="http://schemas.microsoft.com/office/drawing/2014/main" id="{0F594FF0-4FCD-1646-8CF7-E957AF5198B5}"/>
              </a:ext>
            </a:extLst>
          </p:cNvPr>
          <p:cNvSpPr/>
          <p:nvPr/>
        </p:nvSpPr>
        <p:spPr>
          <a:xfrm>
            <a:off x="2653110" y="1913021"/>
            <a:ext cx="4563780" cy="938719"/>
          </a:xfrm>
          <a:prstGeom prst="rect">
            <a:avLst/>
          </a:prstGeom>
        </p:spPr>
        <p:txBody>
          <a:bodyPr wrap="square">
            <a:spAutoFit/>
          </a:bodyPr>
          <a:lstStyle/>
          <a:p>
            <a:r>
              <a:rPr lang="en-US" sz="1100" b="1" dirty="0">
                <a:solidFill>
                  <a:srgbClr val="000080"/>
                </a:solidFill>
                <a:latin typeface="Courier New" panose="02070309020205020404" pitchFamily="49" charset="0"/>
              </a:rPr>
              <a:t>proc</a:t>
            </a:r>
            <a:r>
              <a:rPr lang="en-US" sz="1100" dirty="0">
                <a:latin typeface="Courier New" panose="02070309020205020404" pitchFamily="49" charset="0"/>
              </a:rPr>
              <a:t> </a:t>
            </a:r>
            <a:r>
              <a:rPr lang="en-US" sz="1100" b="1" dirty="0" err="1">
                <a:solidFill>
                  <a:srgbClr val="000080"/>
                </a:solidFill>
                <a:latin typeface="Courier New" panose="02070309020205020404" pitchFamily="49" charset="0"/>
              </a:rPr>
              <a:t>glm</a:t>
            </a:r>
            <a:r>
              <a:rPr lang="en-US" sz="1100" dirty="0">
                <a:latin typeface="Courier New" panose="02070309020205020404" pitchFamily="49" charset="0"/>
              </a:rPr>
              <a:t> </a:t>
            </a:r>
            <a:r>
              <a:rPr lang="en-US" sz="1100" dirty="0">
                <a:solidFill>
                  <a:srgbClr val="0000FF"/>
                </a:solidFill>
                <a:latin typeface="Courier New" panose="02070309020205020404" pitchFamily="49" charset="0"/>
              </a:rPr>
              <a:t>data</a:t>
            </a:r>
            <a:r>
              <a:rPr lang="en-US" sz="1100" dirty="0">
                <a:latin typeface="Courier New" panose="02070309020205020404" pitchFamily="49" charset="0"/>
              </a:rPr>
              <a:t> = </a:t>
            </a:r>
            <a:r>
              <a:rPr lang="en-US" sz="1100" dirty="0" err="1">
                <a:latin typeface="Courier New" panose="02070309020205020404" pitchFamily="49" charset="0"/>
              </a:rPr>
              <a:t>SportHeight</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class</a:t>
            </a:r>
            <a:r>
              <a:rPr lang="en-US" sz="1100" dirty="0">
                <a:latin typeface="Courier New" panose="02070309020205020404" pitchFamily="49" charset="0"/>
              </a:rPr>
              <a:t> Sport;</a:t>
            </a:r>
          </a:p>
          <a:p>
            <a:r>
              <a:rPr lang="en-US" sz="1100" dirty="0">
                <a:solidFill>
                  <a:srgbClr val="0000FF"/>
                </a:solidFill>
                <a:latin typeface="Courier New" panose="02070309020205020404" pitchFamily="49" charset="0"/>
              </a:rPr>
              <a:t>model</a:t>
            </a:r>
            <a:r>
              <a:rPr lang="en-US" sz="1100" dirty="0">
                <a:latin typeface="Courier New" panose="02070309020205020404" pitchFamily="49" charset="0"/>
              </a:rPr>
              <a:t> Height = Sport / </a:t>
            </a:r>
            <a:r>
              <a:rPr lang="en-US" sz="1100" dirty="0">
                <a:solidFill>
                  <a:srgbClr val="0000FF"/>
                </a:solidFill>
                <a:latin typeface="Courier New" panose="02070309020205020404" pitchFamily="49" charset="0"/>
              </a:rPr>
              <a:t>solution</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means</a:t>
            </a:r>
            <a:r>
              <a:rPr lang="en-US" sz="1100" dirty="0">
                <a:latin typeface="Courier New" panose="02070309020205020404" pitchFamily="49" charset="0"/>
              </a:rPr>
              <a:t> Sport / </a:t>
            </a:r>
            <a:r>
              <a:rPr lang="en-US" sz="1100" dirty="0" err="1">
                <a:solidFill>
                  <a:srgbClr val="0000FF"/>
                </a:solidFill>
                <a:latin typeface="Courier New" panose="02070309020205020404" pitchFamily="49" charset="0"/>
              </a:rPr>
              <a:t>hovtest</a:t>
            </a:r>
            <a:r>
              <a:rPr lang="en-US" sz="1100" dirty="0">
                <a:latin typeface="Courier New" panose="02070309020205020404" pitchFamily="49" charset="0"/>
              </a:rPr>
              <a:t> = bf;</a:t>
            </a:r>
          </a:p>
          <a:p>
            <a:r>
              <a:rPr lang="en-US" sz="1100" b="1" dirty="0">
                <a:solidFill>
                  <a:srgbClr val="000080"/>
                </a:solidFill>
                <a:latin typeface="Courier New" panose="02070309020205020404" pitchFamily="49" charset="0"/>
              </a:rPr>
              <a:t>run</a:t>
            </a:r>
            <a:r>
              <a:rPr lang="en-US" sz="1100" dirty="0">
                <a:solidFill>
                  <a:srgbClr val="000000"/>
                </a:solidFill>
                <a:latin typeface="Courier New" panose="02070309020205020404" pitchFamily="49" charset="0"/>
              </a:rPr>
              <a:t>;</a:t>
            </a:r>
            <a:endParaRPr lang="en-US" sz="1100" dirty="0">
              <a:solidFill>
                <a:srgbClr val="000080"/>
              </a:solidFill>
              <a:effectLst/>
              <a:latin typeface="Courier New" panose="02070309020205020404" pitchFamily="49" charset="0"/>
            </a:endParaRPr>
          </a:p>
        </p:txBody>
      </p:sp>
      <p:sp>
        <p:nvSpPr>
          <p:cNvPr id="2" name="Rectangle 1">
            <a:extLst>
              <a:ext uri="{FF2B5EF4-FFF2-40B4-BE49-F238E27FC236}">
                <a16:creationId xmlns:a16="http://schemas.microsoft.com/office/drawing/2014/main" id="{A699772E-1D7C-054F-A78F-17D854961543}"/>
              </a:ext>
            </a:extLst>
          </p:cNvPr>
          <p:cNvSpPr/>
          <p:nvPr/>
        </p:nvSpPr>
        <p:spPr>
          <a:xfrm>
            <a:off x="2662843" y="5223174"/>
            <a:ext cx="3128357" cy="938719"/>
          </a:xfrm>
          <a:prstGeom prst="rect">
            <a:avLst/>
          </a:prstGeom>
        </p:spPr>
        <p:txBody>
          <a:bodyPr wrap="square">
            <a:spAutoFit/>
          </a:bodyPr>
          <a:lstStyle/>
          <a:p>
            <a:r>
              <a:rPr lang="en-US" sz="1100" b="1" dirty="0">
                <a:solidFill>
                  <a:srgbClr val="000080"/>
                </a:solidFill>
                <a:latin typeface="Courier New" panose="02070309020205020404" pitchFamily="49" charset="0"/>
              </a:rPr>
              <a:t>proc</a:t>
            </a:r>
            <a:r>
              <a:rPr lang="en-US" sz="1100" dirty="0">
                <a:latin typeface="Courier New" panose="02070309020205020404" pitchFamily="49" charset="0"/>
              </a:rPr>
              <a:t> </a:t>
            </a:r>
            <a:r>
              <a:rPr lang="en-US" sz="1100" b="1" dirty="0" err="1">
                <a:solidFill>
                  <a:srgbClr val="000080"/>
                </a:solidFill>
                <a:latin typeface="Courier New" panose="02070309020205020404" pitchFamily="49" charset="0"/>
              </a:rPr>
              <a:t>glm</a:t>
            </a:r>
            <a:r>
              <a:rPr lang="en-US" sz="1100" dirty="0">
                <a:latin typeface="Courier New" panose="02070309020205020404" pitchFamily="49" charset="0"/>
              </a:rPr>
              <a:t> </a:t>
            </a:r>
            <a:r>
              <a:rPr lang="en-US" sz="1100" dirty="0">
                <a:solidFill>
                  <a:srgbClr val="0000FF"/>
                </a:solidFill>
                <a:latin typeface="Courier New" panose="02070309020205020404" pitchFamily="49" charset="0"/>
              </a:rPr>
              <a:t>data</a:t>
            </a:r>
            <a:r>
              <a:rPr lang="en-US" sz="1100" dirty="0">
                <a:latin typeface="Courier New" panose="02070309020205020404" pitchFamily="49" charset="0"/>
              </a:rPr>
              <a:t> = </a:t>
            </a:r>
            <a:r>
              <a:rPr lang="en-US" sz="1100" dirty="0" err="1">
                <a:latin typeface="Courier New" panose="02070309020205020404" pitchFamily="49" charset="0"/>
              </a:rPr>
              <a:t>SportHeight</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class</a:t>
            </a:r>
            <a:r>
              <a:rPr lang="en-US" sz="1100" dirty="0">
                <a:latin typeface="Courier New" panose="02070309020205020404" pitchFamily="49" charset="0"/>
              </a:rPr>
              <a:t> Sport Combine;</a:t>
            </a:r>
          </a:p>
          <a:p>
            <a:r>
              <a:rPr lang="en-US" sz="1100" dirty="0">
                <a:solidFill>
                  <a:srgbClr val="0000FF"/>
                </a:solidFill>
                <a:latin typeface="Courier New" panose="02070309020205020404" pitchFamily="49" charset="0"/>
              </a:rPr>
              <a:t>model</a:t>
            </a:r>
            <a:r>
              <a:rPr lang="en-US" sz="1100" dirty="0">
                <a:latin typeface="Courier New" panose="02070309020205020404" pitchFamily="49" charset="0"/>
              </a:rPr>
              <a:t> Height = Combine / </a:t>
            </a:r>
            <a:r>
              <a:rPr lang="en-US" sz="1100" dirty="0">
                <a:solidFill>
                  <a:srgbClr val="0000FF"/>
                </a:solidFill>
                <a:latin typeface="Courier New" panose="02070309020205020404" pitchFamily="49" charset="0"/>
              </a:rPr>
              <a:t>solution</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means</a:t>
            </a:r>
            <a:r>
              <a:rPr lang="en-US" sz="1100" dirty="0">
                <a:latin typeface="Courier New" panose="02070309020205020404" pitchFamily="49" charset="0"/>
              </a:rPr>
              <a:t> Sport / </a:t>
            </a:r>
            <a:r>
              <a:rPr lang="en-US" sz="1100" dirty="0" err="1">
                <a:solidFill>
                  <a:srgbClr val="0000FF"/>
                </a:solidFill>
                <a:latin typeface="Courier New" panose="02070309020205020404" pitchFamily="49" charset="0"/>
              </a:rPr>
              <a:t>hovtest</a:t>
            </a:r>
            <a:r>
              <a:rPr lang="en-US" sz="1100" dirty="0">
                <a:latin typeface="Courier New" panose="02070309020205020404" pitchFamily="49" charset="0"/>
              </a:rPr>
              <a:t> = bf;</a:t>
            </a:r>
          </a:p>
          <a:p>
            <a:r>
              <a:rPr lang="en-US" sz="1100" b="1" dirty="0">
                <a:solidFill>
                  <a:srgbClr val="000080"/>
                </a:solidFill>
                <a:latin typeface="Courier New" panose="02070309020205020404" pitchFamily="49" charset="0"/>
              </a:rPr>
              <a:t>run</a:t>
            </a:r>
            <a:r>
              <a:rPr lang="en-US" sz="1100" dirty="0">
                <a:solidFill>
                  <a:srgbClr val="000000"/>
                </a:solidFill>
                <a:latin typeface="Courier New" panose="02070309020205020404" pitchFamily="49" charset="0"/>
              </a:rPr>
              <a:t>;</a:t>
            </a:r>
            <a:endParaRPr lang="en-US" sz="1100" dirty="0">
              <a:solidFill>
                <a:srgbClr val="000080"/>
              </a:solidFill>
              <a:effectLst/>
              <a:latin typeface="Courier New" panose="02070309020205020404" pitchFamily="49" charset="0"/>
            </a:endParaRPr>
          </a:p>
        </p:txBody>
      </p:sp>
      <p:sp>
        <p:nvSpPr>
          <p:cNvPr id="26" name="TextBox 25">
            <a:extLst>
              <a:ext uri="{FF2B5EF4-FFF2-40B4-BE49-F238E27FC236}">
                <a16:creationId xmlns:a16="http://schemas.microsoft.com/office/drawing/2014/main" id="{F3104DF6-F5D4-2F47-BFDF-3D2BC3707FE7}"/>
              </a:ext>
            </a:extLst>
          </p:cNvPr>
          <p:cNvSpPr txBox="1"/>
          <p:nvPr/>
        </p:nvSpPr>
        <p:spPr>
          <a:xfrm>
            <a:off x="1957951" y="369334"/>
            <a:ext cx="3124200" cy="584775"/>
          </a:xfrm>
          <a:prstGeom prst="rect">
            <a:avLst/>
          </a:prstGeom>
          <a:noFill/>
        </p:spPr>
        <p:txBody>
          <a:bodyPr wrap="square" rtlCol="0">
            <a:spAutoFit/>
          </a:bodyPr>
          <a:lstStyle/>
          <a:p>
            <a:pPr algn="ctr"/>
            <a:r>
              <a:rPr lang="en-US" sz="1600" b="1" i="1" dirty="0">
                <a:solidFill>
                  <a:srgbClr val="FF0000"/>
                </a:solidFill>
              </a:rPr>
              <a:t>Same Test as last slide …. </a:t>
            </a:r>
          </a:p>
          <a:p>
            <a:pPr algn="ctr"/>
            <a:r>
              <a:rPr lang="en-US" sz="1600" b="1" i="1" dirty="0">
                <a:solidFill>
                  <a:srgbClr val="FF0000"/>
                </a:solidFill>
              </a:rPr>
              <a:t>Different Notation</a:t>
            </a:r>
          </a:p>
        </p:txBody>
      </p:sp>
    </p:spTree>
    <p:extLst>
      <p:ext uri="{BB962C8B-B14F-4D97-AF65-F5344CB8AC3E}">
        <p14:creationId xmlns:p14="http://schemas.microsoft.com/office/powerpoint/2010/main" val="8010650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D5C054C-6821-C54A-AE7A-D00DE3ECB7E6}"/>
              </a:ext>
            </a:extLst>
          </p:cNvPr>
          <p:cNvPicPr>
            <a:picLocks noChangeAspect="1"/>
          </p:cNvPicPr>
          <p:nvPr/>
        </p:nvPicPr>
        <p:blipFill>
          <a:blip r:embed="rId2"/>
          <a:stretch>
            <a:fillRect/>
          </a:stretch>
        </p:blipFill>
        <p:spPr>
          <a:xfrm>
            <a:off x="495086" y="1000616"/>
            <a:ext cx="11201828" cy="596900"/>
          </a:xfrm>
          <a:prstGeom prst="rect">
            <a:avLst/>
          </a:prstGeom>
        </p:spPr>
      </p:pic>
      <p:sp>
        <p:nvSpPr>
          <p:cNvPr id="4" name="TextBox 3"/>
          <p:cNvSpPr txBox="1"/>
          <p:nvPr/>
        </p:nvSpPr>
        <p:spPr>
          <a:xfrm>
            <a:off x="4724400" y="3576489"/>
            <a:ext cx="2971799" cy="369332"/>
          </a:xfrm>
          <a:prstGeom prst="rect">
            <a:avLst/>
          </a:prstGeom>
          <a:noFill/>
        </p:spPr>
        <p:txBody>
          <a:bodyPr wrap="square" rtlCol="0">
            <a:spAutoFit/>
          </a:bodyPr>
          <a:lstStyle/>
          <a:p>
            <a:pPr algn="ctr"/>
            <a:r>
              <a:rPr lang="en-US" dirty="0"/>
              <a:t>F-TEST: Another Look</a:t>
            </a:r>
          </a:p>
        </p:txBody>
      </p:sp>
      <p:graphicFrame>
        <p:nvGraphicFramePr>
          <p:cNvPr id="9" name="Table 8"/>
          <p:cNvGraphicFramePr>
            <a:graphicFrameLocks noGrp="1"/>
          </p:cNvGraphicFramePr>
          <p:nvPr/>
        </p:nvGraphicFramePr>
        <p:xfrm>
          <a:off x="3048000" y="5069840"/>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3</a:t>
                      </a:r>
                    </a:p>
                  </a:txBody>
                  <a:tcPr/>
                </a:tc>
                <a:tc>
                  <a:txBody>
                    <a:bodyPr/>
                    <a:lstStyle/>
                    <a:p>
                      <a:r>
                        <a:rPr lang="en-US" dirty="0"/>
                        <a:t>11.63</a:t>
                      </a:r>
                    </a:p>
                  </a:txBody>
                  <a:tcPr/>
                </a:tc>
                <a:tc>
                  <a:txBody>
                    <a:bodyPr/>
                    <a:lstStyle/>
                    <a:p>
                      <a:r>
                        <a:rPr lang="en-US" dirty="0"/>
                        <a:t>3.87</a:t>
                      </a:r>
                    </a:p>
                  </a:txBody>
                  <a:tcPr/>
                </a:tc>
                <a:tc>
                  <a:txBody>
                    <a:bodyPr/>
                    <a:lstStyle/>
                    <a:p>
                      <a:r>
                        <a:rPr lang="en-US" dirty="0"/>
                        <a:t>.74</a:t>
                      </a:r>
                    </a:p>
                  </a:txBody>
                  <a:tcPr/>
                </a:tc>
                <a:tc>
                  <a:txBody>
                    <a:bodyPr/>
                    <a:lstStyle/>
                    <a:p>
                      <a:r>
                        <a:rPr lang="en-US" dirty="0"/>
                        <a:t>0.5375</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27</a:t>
                      </a:r>
                    </a:p>
                  </a:txBody>
                  <a:tcPr/>
                </a:tc>
                <a:tc>
                  <a:txBody>
                    <a:bodyPr/>
                    <a:lstStyle/>
                    <a:p>
                      <a:r>
                        <a:rPr lang="en-US" dirty="0"/>
                        <a:t>141.56</a:t>
                      </a:r>
                    </a:p>
                  </a:txBody>
                  <a:tcPr/>
                </a:tc>
                <a:tc>
                  <a:txBody>
                    <a:bodyPr/>
                    <a:lstStyle/>
                    <a:p>
                      <a:r>
                        <a:rPr lang="en-US" dirty="0"/>
                        <a:t>5.24</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r>
                        <a:rPr lang="en-US" dirty="0"/>
                        <a:t>30</a:t>
                      </a:r>
                    </a:p>
                  </a:txBody>
                  <a:tcPr/>
                </a:tc>
                <a:tc>
                  <a:txBody>
                    <a:bodyPr/>
                    <a:lstStyle/>
                    <a:p>
                      <a:r>
                        <a:rPr lang="en-US" dirty="0"/>
                        <a:t>153.19</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1" y="1066652"/>
            <a:ext cx="4162425" cy="2352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 name="Rectangle 12"/>
          <p:cNvSpPr/>
          <p:nvPr/>
        </p:nvSpPr>
        <p:spPr>
          <a:xfrm>
            <a:off x="7315201" y="533251"/>
            <a:ext cx="3068809" cy="369332"/>
          </a:xfrm>
          <a:prstGeom prst="rect">
            <a:avLst/>
          </a:prstGeom>
        </p:spPr>
        <p:txBody>
          <a:bodyPr wrap="square">
            <a:spAutoFit/>
          </a:bodyPr>
          <a:lstStyle/>
          <a:p>
            <a:r>
              <a:rPr lang="en-US" dirty="0"/>
              <a:t>µ</a:t>
            </a:r>
            <a:r>
              <a:rPr lang="en-US" baseline="-25000" dirty="0"/>
              <a:t>B</a:t>
            </a:r>
            <a:r>
              <a:rPr lang="en-US" dirty="0"/>
              <a:t> 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endParaRPr lang="en-US" dirty="0"/>
          </a:p>
        </p:txBody>
      </p:sp>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8376" y="1042839"/>
            <a:ext cx="4086225" cy="2333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Rectangle 14"/>
          <p:cNvSpPr/>
          <p:nvPr/>
        </p:nvSpPr>
        <p:spPr>
          <a:xfrm>
            <a:off x="2931860" y="2209651"/>
            <a:ext cx="1182941"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7086600" y="2209651"/>
            <a:ext cx="1219201" cy="20328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647196" y="4102983"/>
            <a:ext cx="4745209" cy="369332"/>
          </a:xfrm>
          <a:prstGeom prst="rect">
            <a:avLst/>
          </a:prstGeom>
        </p:spPr>
        <p:txBody>
          <a:bodyPr wrap="square">
            <a:spAutoFit/>
          </a:bodyPr>
          <a:lstStyle/>
          <a:p>
            <a:r>
              <a:rPr lang="en-US" dirty="0"/>
              <a:t>H</a:t>
            </a:r>
            <a:r>
              <a:rPr lang="en-US" baseline="-25000" dirty="0"/>
              <a:t>0</a:t>
            </a:r>
            <a:r>
              <a:rPr lang="en-US" dirty="0"/>
              <a:t>: Reduced Model: µ</a:t>
            </a:r>
            <a:r>
              <a:rPr lang="en-US" baseline="-25000" dirty="0"/>
              <a:t>B</a:t>
            </a:r>
            <a:r>
              <a:rPr lang="en-US" dirty="0"/>
              <a:t>  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endParaRPr lang="en-US" dirty="0"/>
          </a:p>
        </p:txBody>
      </p:sp>
      <p:sp>
        <p:nvSpPr>
          <p:cNvPr id="18" name="Rectangle 17"/>
          <p:cNvSpPr/>
          <p:nvPr/>
        </p:nvSpPr>
        <p:spPr>
          <a:xfrm>
            <a:off x="3647196" y="4560183"/>
            <a:ext cx="4745209" cy="369332"/>
          </a:xfrm>
          <a:prstGeom prst="rect">
            <a:avLst/>
          </a:prstGeom>
        </p:spPr>
        <p:txBody>
          <a:bodyPr wrap="square">
            <a:spAutoFit/>
          </a:bodyPr>
          <a:lstStyle/>
          <a:p>
            <a:r>
              <a:rPr lang="en-US" dirty="0"/>
              <a:t>H</a:t>
            </a:r>
            <a:r>
              <a:rPr lang="en-US" baseline="-25000" dirty="0"/>
              <a:t>a</a:t>
            </a:r>
            <a:r>
              <a:rPr lang="en-US" dirty="0"/>
              <a:t>: Full Model: 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2" name="Rectangle 1"/>
          <p:cNvSpPr/>
          <p:nvPr/>
        </p:nvSpPr>
        <p:spPr>
          <a:xfrm>
            <a:off x="2931860" y="544528"/>
            <a:ext cx="2209259" cy="369332"/>
          </a:xfrm>
          <a:prstGeom prst="rect">
            <a:avLst/>
          </a:prstGeom>
        </p:spPr>
        <p:txBody>
          <a:bodyPr wrap="none">
            <a:spAutoFit/>
          </a:bodyPr>
          <a:lstStyle/>
          <a:p>
            <a:r>
              <a:rPr lang="en-US" dirty="0"/>
              <a:t>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14" name="TextBox 13">
            <a:extLst>
              <a:ext uri="{FF2B5EF4-FFF2-40B4-BE49-F238E27FC236}">
                <a16:creationId xmlns:a16="http://schemas.microsoft.com/office/drawing/2014/main" id="{663FFDCF-7C7C-FA43-9C91-FAAEF0102328}"/>
              </a:ext>
            </a:extLst>
          </p:cNvPr>
          <p:cNvSpPr txBox="1"/>
          <p:nvPr/>
        </p:nvSpPr>
        <p:spPr>
          <a:xfrm>
            <a:off x="9372600" y="3576489"/>
            <a:ext cx="2694365" cy="2862322"/>
          </a:xfrm>
          <a:prstGeom prst="rect">
            <a:avLst/>
          </a:prstGeom>
          <a:noFill/>
        </p:spPr>
        <p:txBody>
          <a:bodyPr wrap="square" rtlCol="0">
            <a:spAutoFit/>
          </a:bodyPr>
          <a:lstStyle/>
          <a:p>
            <a:r>
              <a:rPr lang="en-US" dirty="0">
                <a:ea typeface="Cambria Math"/>
              </a:rPr>
              <a:t>There is not sufficient evidence at the alpha = .05 level of significance (p-value = 0.5375) to suggest that the mean heights of non-basketball sports are different.  Therefore we will proceed as if they are equal.   </a:t>
            </a:r>
            <a:endParaRPr lang="en-US" dirty="0"/>
          </a:p>
        </p:txBody>
      </p:sp>
      <p:sp>
        <p:nvSpPr>
          <p:cNvPr id="19" name="Rectangle 18">
            <a:extLst>
              <a:ext uri="{FF2B5EF4-FFF2-40B4-BE49-F238E27FC236}">
                <a16:creationId xmlns:a16="http://schemas.microsoft.com/office/drawing/2014/main" id="{8201FA8E-AE44-0647-928D-5EC10E345230}"/>
              </a:ext>
            </a:extLst>
          </p:cNvPr>
          <p:cNvSpPr/>
          <p:nvPr/>
        </p:nvSpPr>
        <p:spPr>
          <a:xfrm>
            <a:off x="136459" y="658797"/>
            <a:ext cx="4563780" cy="938719"/>
          </a:xfrm>
          <a:prstGeom prst="rect">
            <a:avLst/>
          </a:prstGeom>
        </p:spPr>
        <p:txBody>
          <a:bodyPr wrap="square">
            <a:spAutoFit/>
          </a:bodyPr>
          <a:lstStyle/>
          <a:p>
            <a:r>
              <a:rPr lang="en-US" sz="1100" b="1" dirty="0">
                <a:solidFill>
                  <a:srgbClr val="000080"/>
                </a:solidFill>
                <a:latin typeface="Courier New" panose="02070309020205020404" pitchFamily="49" charset="0"/>
              </a:rPr>
              <a:t>proc</a:t>
            </a:r>
            <a:r>
              <a:rPr lang="en-US" sz="1100" dirty="0">
                <a:latin typeface="Courier New" panose="02070309020205020404" pitchFamily="49" charset="0"/>
              </a:rPr>
              <a:t> </a:t>
            </a:r>
            <a:r>
              <a:rPr lang="en-US" sz="1100" b="1" dirty="0" err="1">
                <a:solidFill>
                  <a:srgbClr val="000080"/>
                </a:solidFill>
                <a:latin typeface="Courier New" panose="02070309020205020404" pitchFamily="49" charset="0"/>
              </a:rPr>
              <a:t>glm</a:t>
            </a:r>
            <a:r>
              <a:rPr lang="en-US" sz="1100" dirty="0">
                <a:latin typeface="Courier New" panose="02070309020205020404" pitchFamily="49" charset="0"/>
              </a:rPr>
              <a:t> </a:t>
            </a:r>
            <a:r>
              <a:rPr lang="en-US" sz="1100" dirty="0">
                <a:solidFill>
                  <a:srgbClr val="0000FF"/>
                </a:solidFill>
                <a:latin typeface="Courier New" panose="02070309020205020404" pitchFamily="49" charset="0"/>
              </a:rPr>
              <a:t>data</a:t>
            </a:r>
            <a:r>
              <a:rPr lang="en-US" sz="1100" dirty="0">
                <a:latin typeface="Courier New" panose="02070309020205020404" pitchFamily="49" charset="0"/>
              </a:rPr>
              <a:t> = </a:t>
            </a:r>
            <a:r>
              <a:rPr lang="en-US" sz="1100" dirty="0" err="1">
                <a:latin typeface="Courier New" panose="02070309020205020404" pitchFamily="49" charset="0"/>
              </a:rPr>
              <a:t>SportHeight</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class</a:t>
            </a:r>
            <a:r>
              <a:rPr lang="en-US" sz="1100" dirty="0">
                <a:latin typeface="Courier New" panose="02070309020205020404" pitchFamily="49" charset="0"/>
              </a:rPr>
              <a:t> Sport;</a:t>
            </a:r>
          </a:p>
          <a:p>
            <a:r>
              <a:rPr lang="en-US" sz="1100" dirty="0">
                <a:solidFill>
                  <a:srgbClr val="0000FF"/>
                </a:solidFill>
                <a:latin typeface="Courier New" panose="02070309020205020404" pitchFamily="49" charset="0"/>
              </a:rPr>
              <a:t>model</a:t>
            </a:r>
            <a:r>
              <a:rPr lang="en-US" sz="1100" dirty="0">
                <a:latin typeface="Courier New" panose="02070309020205020404" pitchFamily="49" charset="0"/>
              </a:rPr>
              <a:t> Height = Sport / </a:t>
            </a:r>
            <a:r>
              <a:rPr lang="en-US" sz="1100" dirty="0">
                <a:solidFill>
                  <a:srgbClr val="0000FF"/>
                </a:solidFill>
                <a:latin typeface="Courier New" panose="02070309020205020404" pitchFamily="49" charset="0"/>
              </a:rPr>
              <a:t>solution</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means</a:t>
            </a:r>
            <a:r>
              <a:rPr lang="en-US" sz="1100" dirty="0">
                <a:latin typeface="Courier New" panose="02070309020205020404" pitchFamily="49" charset="0"/>
              </a:rPr>
              <a:t> Sport / </a:t>
            </a:r>
            <a:r>
              <a:rPr lang="en-US" sz="1100" dirty="0" err="1">
                <a:solidFill>
                  <a:srgbClr val="0000FF"/>
                </a:solidFill>
                <a:latin typeface="Courier New" panose="02070309020205020404" pitchFamily="49" charset="0"/>
              </a:rPr>
              <a:t>hovtest</a:t>
            </a:r>
            <a:r>
              <a:rPr lang="en-US" sz="1100" dirty="0">
                <a:latin typeface="Courier New" panose="02070309020205020404" pitchFamily="49" charset="0"/>
              </a:rPr>
              <a:t> = bf;</a:t>
            </a:r>
          </a:p>
          <a:p>
            <a:r>
              <a:rPr lang="en-US" sz="1100" b="1" dirty="0">
                <a:solidFill>
                  <a:srgbClr val="000080"/>
                </a:solidFill>
                <a:latin typeface="Courier New" panose="02070309020205020404" pitchFamily="49" charset="0"/>
              </a:rPr>
              <a:t>run</a:t>
            </a:r>
            <a:r>
              <a:rPr lang="en-US" sz="1100" dirty="0">
                <a:solidFill>
                  <a:srgbClr val="000000"/>
                </a:solidFill>
                <a:latin typeface="Courier New" panose="02070309020205020404" pitchFamily="49" charset="0"/>
              </a:rPr>
              <a:t>;</a:t>
            </a:r>
            <a:endParaRPr lang="en-US" sz="1100" dirty="0">
              <a:solidFill>
                <a:srgbClr val="000080"/>
              </a:solidFill>
              <a:effectLst/>
              <a:latin typeface="Courier New" panose="02070309020205020404" pitchFamily="49" charset="0"/>
            </a:endParaRPr>
          </a:p>
        </p:txBody>
      </p:sp>
      <p:sp>
        <p:nvSpPr>
          <p:cNvPr id="20" name="Rectangle 19">
            <a:extLst>
              <a:ext uri="{FF2B5EF4-FFF2-40B4-BE49-F238E27FC236}">
                <a16:creationId xmlns:a16="http://schemas.microsoft.com/office/drawing/2014/main" id="{6F87B822-7B5D-0049-B447-A0D1557496B8}"/>
              </a:ext>
            </a:extLst>
          </p:cNvPr>
          <p:cNvSpPr/>
          <p:nvPr/>
        </p:nvSpPr>
        <p:spPr>
          <a:xfrm>
            <a:off x="9155603" y="552368"/>
            <a:ext cx="3128357" cy="938719"/>
          </a:xfrm>
          <a:prstGeom prst="rect">
            <a:avLst/>
          </a:prstGeom>
        </p:spPr>
        <p:txBody>
          <a:bodyPr wrap="square">
            <a:spAutoFit/>
          </a:bodyPr>
          <a:lstStyle/>
          <a:p>
            <a:r>
              <a:rPr lang="en-US" sz="1100" b="1" dirty="0">
                <a:solidFill>
                  <a:srgbClr val="000080"/>
                </a:solidFill>
                <a:latin typeface="Courier New" panose="02070309020205020404" pitchFamily="49" charset="0"/>
              </a:rPr>
              <a:t>proc</a:t>
            </a:r>
            <a:r>
              <a:rPr lang="en-US" sz="1100" dirty="0">
                <a:latin typeface="Courier New" panose="02070309020205020404" pitchFamily="49" charset="0"/>
              </a:rPr>
              <a:t> </a:t>
            </a:r>
            <a:r>
              <a:rPr lang="en-US" sz="1100" b="1" dirty="0" err="1">
                <a:solidFill>
                  <a:srgbClr val="000080"/>
                </a:solidFill>
                <a:latin typeface="Courier New" panose="02070309020205020404" pitchFamily="49" charset="0"/>
              </a:rPr>
              <a:t>glm</a:t>
            </a:r>
            <a:r>
              <a:rPr lang="en-US" sz="1100" dirty="0">
                <a:latin typeface="Courier New" panose="02070309020205020404" pitchFamily="49" charset="0"/>
              </a:rPr>
              <a:t> </a:t>
            </a:r>
            <a:r>
              <a:rPr lang="en-US" sz="1100" dirty="0">
                <a:solidFill>
                  <a:srgbClr val="0000FF"/>
                </a:solidFill>
                <a:latin typeface="Courier New" panose="02070309020205020404" pitchFamily="49" charset="0"/>
              </a:rPr>
              <a:t>data</a:t>
            </a:r>
            <a:r>
              <a:rPr lang="en-US" sz="1100" dirty="0">
                <a:latin typeface="Courier New" panose="02070309020205020404" pitchFamily="49" charset="0"/>
              </a:rPr>
              <a:t> = </a:t>
            </a:r>
            <a:r>
              <a:rPr lang="en-US" sz="1100" dirty="0" err="1">
                <a:latin typeface="Courier New" panose="02070309020205020404" pitchFamily="49" charset="0"/>
              </a:rPr>
              <a:t>SportHeight</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class</a:t>
            </a:r>
            <a:r>
              <a:rPr lang="en-US" sz="1100" dirty="0">
                <a:latin typeface="Courier New" panose="02070309020205020404" pitchFamily="49" charset="0"/>
              </a:rPr>
              <a:t> Sport Combine;</a:t>
            </a:r>
          </a:p>
          <a:p>
            <a:r>
              <a:rPr lang="en-US" sz="1100" dirty="0">
                <a:solidFill>
                  <a:srgbClr val="0000FF"/>
                </a:solidFill>
                <a:latin typeface="Courier New" panose="02070309020205020404" pitchFamily="49" charset="0"/>
              </a:rPr>
              <a:t>model</a:t>
            </a:r>
            <a:r>
              <a:rPr lang="en-US" sz="1100" dirty="0">
                <a:latin typeface="Courier New" panose="02070309020205020404" pitchFamily="49" charset="0"/>
              </a:rPr>
              <a:t> Height = Combine / </a:t>
            </a:r>
            <a:r>
              <a:rPr lang="en-US" sz="1100" dirty="0">
                <a:solidFill>
                  <a:srgbClr val="0000FF"/>
                </a:solidFill>
                <a:latin typeface="Courier New" panose="02070309020205020404" pitchFamily="49" charset="0"/>
              </a:rPr>
              <a:t>solution</a:t>
            </a:r>
            <a:r>
              <a:rPr lang="en-US" sz="1100" dirty="0">
                <a:latin typeface="Courier New" panose="02070309020205020404" pitchFamily="49" charset="0"/>
              </a:rPr>
              <a:t>;</a:t>
            </a:r>
          </a:p>
          <a:p>
            <a:r>
              <a:rPr lang="en-US" sz="1100" dirty="0">
                <a:solidFill>
                  <a:srgbClr val="0000FF"/>
                </a:solidFill>
                <a:latin typeface="Courier New" panose="02070309020205020404" pitchFamily="49" charset="0"/>
              </a:rPr>
              <a:t>means</a:t>
            </a:r>
            <a:r>
              <a:rPr lang="en-US" sz="1100" dirty="0">
                <a:latin typeface="Courier New" panose="02070309020205020404" pitchFamily="49" charset="0"/>
              </a:rPr>
              <a:t> Sport / </a:t>
            </a:r>
            <a:r>
              <a:rPr lang="en-US" sz="1100" dirty="0" err="1">
                <a:solidFill>
                  <a:srgbClr val="0000FF"/>
                </a:solidFill>
                <a:latin typeface="Courier New" panose="02070309020205020404" pitchFamily="49" charset="0"/>
              </a:rPr>
              <a:t>hovtest</a:t>
            </a:r>
            <a:r>
              <a:rPr lang="en-US" sz="1100" dirty="0">
                <a:latin typeface="Courier New" panose="02070309020205020404" pitchFamily="49" charset="0"/>
              </a:rPr>
              <a:t> = bf;</a:t>
            </a:r>
          </a:p>
          <a:p>
            <a:r>
              <a:rPr lang="en-US" sz="1100" b="1" dirty="0">
                <a:solidFill>
                  <a:srgbClr val="000080"/>
                </a:solidFill>
                <a:latin typeface="Courier New" panose="02070309020205020404" pitchFamily="49" charset="0"/>
              </a:rPr>
              <a:t>run</a:t>
            </a:r>
            <a:r>
              <a:rPr lang="en-US" sz="1100" dirty="0">
                <a:solidFill>
                  <a:srgbClr val="000000"/>
                </a:solidFill>
                <a:latin typeface="Courier New" panose="02070309020205020404" pitchFamily="49" charset="0"/>
              </a:rPr>
              <a:t>;</a:t>
            </a:r>
            <a:endParaRPr lang="en-US" sz="1100" dirty="0">
              <a:solidFill>
                <a:srgbClr val="000080"/>
              </a:solidFill>
              <a:effectLst/>
              <a:latin typeface="Courier New" panose="02070309020205020404" pitchFamily="49" charset="0"/>
            </a:endParaRPr>
          </a:p>
        </p:txBody>
      </p:sp>
    </p:spTree>
    <p:extLst>
      <p:ext uri="{BB962C8B-B14F-4D97-AF65-F5344CB8AC3E}">
        <p14:creationId xmlns:p14="http://schemas.microsoft.com/office/powerpoint/2010/main" val="1580509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animBg="1"/>
      <p:bldP spid="16" grpId="0" animBg="1"/>
      <p:bldP spid="17" grpId="0"/>
      <p:bldP spid="18" grpId="0"/>
      <p:bldP spid="2" grpId="0"/>
      <p:bldP spid="14" grpId="0"/>
      <p:bldP spid="19" grpId="0"/>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FF5CB-CB38-3CEA-E730-524A2C45D73A}"/>
              </a:ext>
            </a:extLst>
          </p:cNvPr>
          <p:cNvSpPr>
            <a:spLocks noGrp="1"/>
          </p:cNvSpPr>
          <p:nvPr>
            <p:ph type="ctrTitle"/>
          </p:nvPr>
        </p:nvSpPr>
        <p:spPr>
          <a:xfrm>
            <a:off x="3216000" y="304800"/>
            <a:ext cx="5760000" cy="1224000"/>
          </a:xfrm>
        </p:spPr>
        <p:txBody>
          <a:bodyPr/>
          <a:lstStyle/>
          <a:p>
            <a:r>
              <a:rPr lang="en-US" dirty="0"/>
              <a:t>Question 2 Part 3</a:t>
            </a:r>
          </a:p>
        </p:txBody>
      </p:sp>
      <p:graphicFrame>
        <p:nvGraphicFramePr>
          <p:cNvPr id="10" name="Table 10">
            <a:extLst>
              <a:ext uri="{FF2B5EF4-FFF2-40B4-BE49-F238E27FC236}">
                <a16:creationId xmlns:a16="http://schemas.microsoft.com/office/drawing/2014/main" id="{4D03DDBC-D59C-DF69-DBFC-CCE56C023AAE}"/>
              </a:ext>
            </a:extLst>
          </p:cNvPr>
          <p:cNvGraphicFramePr>
            <a:graphicFrameLocks noGrp="1"/>
          </p:cNvGraphicFramePr>
          <p:nvPr>
            <p:ph sz="quarter" idx="11"/>
          </p:nvPr>
        </p:nvGraphicFramePr>
        <p:xfrm>
          <a:off x="502714" y="3710113"/>
          <a:ext cx="11358060" cy="1483360"/>
        </p:xfrm>
        <a:graphic>
          <a:graphicData uri="http://schemas.openxmlformats.org/drawingml/2006/table">
            <a:tbl>
              <a:tblPr firstRow="1" bandRow="1">
                <a:tableStyleId>{5C22544A-7EE6-4342-B048-85BDC9FD1C3A}</a:tableStyleId>
              </a:tblPr>
              <a:tblGrid>
                <a:gridCol w="1893010">
                  <a:extLst>
                    <a:ext uri="{9D8B030D-6E8A-4147-A177-3AD203B41FA5}">
                      <a16:colId xmlns:a16="http://schemas.microsoft.com/office/drawing/2014/main" val="4208546130"/>
                    </a:ext>
                  </a:extLst>
                </a:gridCol>
                <a:gridCol w="1893010">
                  <a:extLst>
                    <a:ext uri="{9D8B030D-6E8A-4147-A177-3AD203B41FA5}">
                      <a16:colId xmlns:a16="http://schemas.microsoft.com/office/drawing/2014/main" val="3369627666"/>
                    </a:ext>
                  </a:extLst>
                </a:gridCol>
                <a:gridCol w="1893010">
                  <a:extLst>
                    <a:ext uri="{9D8B030D-6E8A-4147-A177-3AD203B41FA5}">
                      <a16:colId xmlns:a16="http://schemas.microsoft.com/office/drawing/2014/main" val="2820301476"/>
                    </a:ext>
                  </a:extLst>
                </a:gridCol>
                <a:gridCol w="1893010">
                  <a:extLst>
                    <a:ext uri="{9D8B030D-6E8A-4147-A177-3AD203B41FA5}">
                      <a16:colId xmlns:a16="http://schemas.microsoft.com/office/drawing/2014/main" val="3969679159"/>
                    </a:ext>
                  </a:extLst>
                </a:gridCol>
                <a:gridCol w="1893010">
                  <a:extLst>
                    <a:ext uri="{9D8B030D-6E8A-4147-A177-3AD203B41FA5}">
                      <a16:colId xmlns:a16="http://schemas.microsoft.com/office/drawing/2014/main" val="2390696281"/>
                    </a:ext>
                  </a:extLst>
                </a:gridCol>
                <a:gridCol w="1893010">
                  <a:extLst>
                    <a:ext uri="{9D8B030D-6E8A-4147-A177-3AD203B41FA5}">
                      <a16:colId xmlns:a16="http://schemas.microsoft.com/office/drawing/2014/main" val="2099226807"/>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err="1"/>
                        <a:t>Pr</a:t>
                      </a:r>
                      <a:r>
                        <a:rPr lang="en-US" dirty="0"/>
                        <a:t> &gt; F</a:t>
                      </a:r>
                    </a:p>
                  </a:txBody>
                  <a:tcPr/>
                </a:tc>
                <a:extLst>
                  <a:ext uri="{0D108BD9-81ED-4DB2-BD59-A6C34878D82A}">
                    <a16:rowId xmlns:a16="http://schemas.microsoft.com/office/drawing/2014/main" val="285602681"/>
                  </a:ext>
                </a:extLst>
              </a:tr>
              <a:tr h="370840">
                <a:tc>
                  <a:txBody>
                    <a:bodyPr/>
                    <a:lstStyle/>
                    <a:p>
                      <a:r>
                        <a:rPr lang="en-US" dirty="0"/>
                        <a:t>Model</a:t>
                      </a:r>
                    </a:p>
                  </a:txBody>
                  <a:tcPr/>
                </a:tc>
                <a:tc>
                  <a:txBody>
                    <a:bodyPr/>
                    <a:lstStyle/>
                    <a:p>
                      <a:r>
                        <a:rPr lang="en-US" dirty="0"/>
                        <a:t>3</a:t>
                      </a:r>
                    </a:p>
                  </a:txBody>
                  <a:tcPr/>
                </a:tc>
                <a:tc>
                  <a:txBody>
                    <a:bodyPr/>
                    <a:lstStyle/>
                    <a:p>
                      <a:r>
                        <a:rPr lang="en-US" dirty="0"/>
                        <a:t>11.629</a:t>
                      </a:r>
                    </a:p>
                  </a:txBody>
                  <a:tcPr/>
                </a:tc>
                <a:tc>
                  <a:txBody>
                    <a:bodyPr/>
                    <a:lstStyle/>
                    <a:p>
                      <a:r>
                        <a:rPr lang="en-US" dirty="0"/>
                        <a:t>3.876</a:t>
                      </a:r>
                    </a:p>
                  </a:txBody>
                  <a:tcPr/>
                </a:tc>
                <a:tc>
                  <a:txBody>
                    <a:bodyPr/>
                    <a:lstStyle/>
                    <a:p>
                      <a:r>
                        <a:rPr lang="en-US" dirty="0"/>
                        <a:t>0.739</a:t>
                      </a:r>
                    </a:p>
                  </a:txBody>
                  <a:tcPr/>
                </a:tc>
                <a:tc>
                  <a:txBody>
                    <a:bodyPr/>
                    <a:lstStyle/>
                    <a:p>
                      <a:r>
                        <a:rPr lang="en-US" dirty="0"/>
                        <a:t>0.538</a:t>
                      </a:r>
                    </a:p>
                  </a:txBody>
                  <a:tcPr/>
                </a:tc>
                <a:extLst>
                  <a:ext uri="{0D108BD9-81ED-4DB2-BD59-A6C34878D82A}">
                    <a16:rowId xmlns:a16="http://schemas.microsoft.com/office/drawing/2014/main" val="4146336845"/>
                  </a:ext>
                </a:extLst>
              </a:tr>
              <a:tr h="370840">
                <a:tc>
                  <a:txBody>
                    <a:bodyPr/>
                    <a:lstStyle/>
                    <a:p>
                      <a:r>
                        <a:rPr lang="en-US" dirty="0"/>
                        <a:t>Error</a:t>
                      </a:r>
                    </a:p>
                  </a:txBody>
                  <a:tcPr/>
                </a:tc>
                <a:tc>
                  <a:txBody>
                    <a:bodyPr/>
                    <a:lstStyle/>
                    <a:p>
                      <a:r>
                        <a:rPr lang="en-US" dirty="0"/>
                        <a:t>27</a:t>
                      </a:r>
                    </a:p>
                  </a:txBody>
                  <a:tcPr/>
                </a:tc>
                <a:tc>
                  <a:txBody>
                    <a:bodyPr/>
                    <a:lstStyle/>
                    <a:p>
                      <a:r>
                        <a:rPr lang="en-US" dirty="0"/>
                        <a:t>141.556</a:t>
                      </a:r>
                    </a:p>
                  </a:txBody>
                  <a:tcPr/>
                </a:tc>
                <a:tc>
                  <a:txBody>
                    <a:bodyPr/>
                    <a:lstStyle/>
                    <a:p>
                      <a:r>
                        <a:rPr lang="en-US" dirty="0"/>
                        <a:t>5.243</a:t>
                      </a:r>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956286930"/>
                  </a:ext>
                </a:extLst>
              </a:tr>
              <a:tr h="370840">
                <a:tc>
                  <a:txBody>
                    <a:bodyPr/>
                    <a:lstStyle/>
                    <a:p>
                      <a:r>
                        <a:rPr lang="en-US" dirty="0"/>
                        <a:t>Corrected Total</a:t>
                      </a:r>
                    </a:p>
                  </a:txBody>
                  <a:tcPr/>
                </a:tc>
                <a:tc>
                  <a:txBody>
                    <a:bodyPr/>
                    <a:lstStyle/>
                    <a:p>
                      <a:r>
                        <a:rPr lang="en-US" dirty="0"/>
                        <a:t>30</a:t>
                      </a:r>
                    </a:p>
                  </a:txBody>
                  <a:tcPr/>
                </a:tc>
                <a:tc>
                  <a:txBody>
                    <a:bodyPr/>
                    <a:lstStyle/>
                    <a:p>
                      <a:r>
                        <a:rPr lang="en-US" dirty="0"/>
                        <a:t>153.185</a:t>
                      </a:r>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254398251"/>
                  </a:ext>
                </a:extLst>
              </a:tr>
            </a:tbl>
          </a:graphicData>
        </a:graphic>
      </p:graphicFrame>
      <p:pic>
        <p:nvPicPr>
          <p:cNvPr id="7" name="Picture 6">
            <a:extLst>
              <a:ext uri="{FF2B5EF4-FFF2-40B4-BE49-F238E27FC236}">
                <a16:creationId xmlns:a16="http://schemas.microsoft.com/office/drawing/2014/main" id="{54D370EB-CB62-C953-6B85-D96E88DDC29D}"/>
              </a:ext>
            </a:extLst>
          </p:cNvPr>
          <p:cNvPicPr>
            <a:picLocks noChangeAspect="1"/>
          </p:cNvPicPr>
          <p:nvPr/>
        </p:nvPicPr>
        <p:blipFill>
          <a:blip r:embed="rId2"/>
          <a:stretch>
            <a:fillRect/>
          </a:stretch>
        </p:blipFill>
        <p:spPr>
          <a:xfrm>
            <a:off x="6506972" y="2023615"/>
            <a:ext cx="5391902" cy="1571844"/>
          </a:xfrm>
          <a:prstGeom prst="rect">
            <a:avLst/>
          </a:prstGeom>
        </p:spPr>
      </p:pic>
      <p:pic>
        <p:nvPicPr>
          <p:cNvPr id="9" name="Picture 8">
            <a:extLst>
              <a:ext uri="{FF2B5EF4-FFF2-40B4-BE49-F238E27FC236}">
                <a16:creationId xmlns:a16="http://schemas.microsoft.com/office/drawing/2014/main" id="{16903FFC-C698-C41E-5778-D3D60329351C}"/>
              </a:ext>
            </a:extLst>
          </p:cNvPr>
          <p:cNvPicPr>
            <a:picLocks noChangeAspect="1"/>
          </p:cNvPicPr>
          <p:nvPr/>
        </p:nvPicPr>
        <p:blipFill>
          <a:blip r:embed="rId3"/>
          <a:stretch>
            <a:fillRect/>
          </a:stretch>
        </p:blipFill>
        <p:spPr>
          <a:xfrm>
            <a:off x="416970" y="2023615"/>
            <a:ext cx="5268060" cy="1495634"/>
          </a:xfrm>
          <a:prstGeom prst="rect">
            <a:avLst/>
          </a:prstGeom>
        </p:spPr>
      </p:pic>
      <p:sp>
        <p:nvSpPr>
          <p:cNvPr id="11" name="TextBox 10">
            <a:extLst>
              <a:ext uri="{FF2B5EF4-FFF2-40B4-BE49-F238E27FC236}">
                <a16:creationId xmlns:a16="http://schemas.microsoft.com/office/drawing/2014/main" id="{E9BDC741-5ADE-F483-5498-CB24B964C6F9}"/>
              </a:ext>
            </a:extLst>
          </p:cNvPr>
          <p:cNvSpPr txBox="1"/>
          <p:nvPr/>
        </p:nvSpPr>
        <p:spPr>
          <a:xfrm>
            <a:off x="1298400" y="1415993"/>
            <a:ext cx="3505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aramond"/>
                <a:ea typeface="+mn-ea"/>
                <a:cs typeface="+mn-cs"/>
              </a:rPr>
              <a:t>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B = </a:t>
            </a:r>
            <a:r>
              <a:rPr kumimoji="0" lang="en-US" sz="2800" b="0" i="0" u="none" strike="noStrike" kern="1200" cap="none" spc="0" normalizeH="0" baseline="0" noProof="0" dirty="0">
                <a:ln>
                  <a:noFill/>
                </a:ln>
                <a:solidFill>
                  <a:prstClr val="black"/>
                </a:solidFill>
                <a:effectLst/>
                <a:uLnTx/>
                <a:uFillTx/>
                <a:latin typeface="Garamond"/>
                <a:ea typeface="+mn-ea"/>
                <a:cs typeface="+mn-cs"/>
              </a:rPr>
              <a:t>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F = </a:t>
            </a:r>
            <a:r>
              <a:rPr kumimoji="0" lang="en-US" sz="2800" b="0" i="0" u="none" strike="noStrike" kern="1200" cap="none" spc="0" normalizeH="0" baseline="0" noProof="0" dirty="0">
                <a:ln>
                  <a:noFill/>
                </a:ln>
                <a:solidFill>
                  <a:prstClr val="black"/>
                </a:solidFill>
                <a:effectLst/>
                <a:uLnTx/>
                <a:uFillTx/>
                <a:latin typeface="Garamond"/>
                <a:ea typeface="+mn-ea"/>
                <a:cs typeface="+mn-cs"/>
              </a:rPr>
              <a:t>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Soc = </a:t>
            </a:r>
            <a:r>
              <a:rPr kumimoji="0" lang="en-US" sz="2800" b="0" i="0" u="none" strike="noStrike" kern="1200" cap="none" spc="0" normalizeH="0" baseline="0" noProof="0" dirty="0">
                <a:ln>
                  <a:noFill/>
                </a:ln>
                <a:solidFill>
                  <a:prstClr val="black"/>
                </a:solidFill>
                <a:effectLst/>
                <a:uLnTx/>
                <a:uFillTx/>
                <a:latin typeface="Garamond"/>
                <a:ea typeface="+mn-ea"/>
                <a:cs typeface="+mn-cs"/>
              </a:rPr>
              <a:t>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Swim =</a:t>
            </a:r>
            <a:r>
              <a:rPr kumimoji="0" lang="en-US" sz="2800" b="0" i="0" u="none" strike="noStrike" kern="1200" cap="none" spc="0" normalizeH="0" baseline="0" noProof="0" dirty="0">
                <a:ln>
                  <a:noFill/>
                </a:ln>
                <a:solidFill>
                  <a:prstClr val="black"/>
                </a:solidFill>
                <a:effectLst/>
                <a:uLnTx/>
                <a:uFillTx/>
                <a:latin typeface="Garamond"/>
                <a:ea typeface="+mn-ea"/>
                <a:cs typeface="+mn-cs"/>
              </a:rPr>
              <a:t> 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T</a:t>
            </a:r>
            <a:endParaRPr kumimoji="0" lang="en-US" sz="2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a:extLst>
              <a:ext uri="{FF2B5EF4-FFF2-40B4-BE49-F238E27FC236}">
                <a16:creationId xmlns:a16="http://schemas.microsoft.com/office/drawing/2014/main" id="{32942679-1890-0227-4711-A676EC3A8659}"/>
              </a:ext>
            </a:extLst>
          </p:cNvPr>
          <p:cNvSpPr txBox="1"/>
          <p:nvPr/>
        </p:nvSpPr>
        <p:spPr>
          <a:xfrm>
            <a:off x="7086600" y="1404791"/>
            <a:ext cx="3505200"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Garamond"/>
                <a:ea typeface="+mn-ea"/>
                <a:cs typeface="+mn-cs"/>
              </a:rPr>
              <a:t>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B = </a:t>
            </a:r>
            <a:r>
              <a:rPr kumimoji="0" lang="en-US" sz="2800" b="0" i="0" u="none" strike="noStrike" kern="1200" cap="none" spc="0" normalizeH="0" baseline="0" noProof="0" dirty="0">
                <a:ln>
                  <a:noFill/>
                </a:ln>
                <a:solidFill>
                  <a:prstClr val="black"/>
                </a:solidFill>
                <a:effectLst/>
                <a:uLnTx/>
                <a:uFillTx/>
                <a:latin typeface="Garamond"/>
                <a:ea typeface="+mn-ea"/>
                <a:cs typeface="+mn-cs"/>
              </a:rPr>
              <a:t>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0 = </a:t>
            </a:r>
            <a:r>
              <a:rPr kumimoji="0" lang="en-US" sz="2800" b="0" i="0" u="none" strike="noStrike" kern="1200" cap="none" spc="0" normalizeH="0" baseline="0" noProof="0" dirty="0">
                <a:ln>
                  <a:noFill/>
                </a:ln>
                <a:solidFill>
                  <a:prstClr val="black"/>
                </a:solidFill>
                <a:effectLst/>
                <a:uLnTx/>
                <a:uFillTx/>
                <a:latin typeface="Garamond"/>
                <a:ea typeface="+mn-ea"/>
                <a:cs typeface="+mn-cs"/>
              </a:rPr>
              <a:t>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0 = </a:t>
            </a:r>
            <a:r>
              <a:rPr kumimoji="0" lang="en-US" sz="2800" b="0" i="0" u="none" strike="noStrike" kern="1200" cap="none" spc="0" normalizeH="0" baseline="0" noProof="0" dirty="0">
                <a:ln>
                  <a:noFill/>
                </a:ln>
                <a:solidFill>
                  <a:prstClr val="black"/>
                </a:solidFill>
                <a:effectLst/>
                <a:uLnTx/>
                <a:uFillTx/>
                <a:latin typeface="Garamond"/>
                <a:ea typeface="+mn-ea"/>
                <a:cs typeface="+mn-cs"/>
              </a:rPr>
              <a:t>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0 =</a:t>
            </a:r>
            <a:r>
              <a:rPr kumimoji="0" lang="en-US" sz="2800" b="0" i="0" u="none" strike="noStrike" kern="1200" cap="none" spc="0" normalizeH="0" baseline="0" noProof="0" dirty="0">
                <a:ln>
                  <a:noFill/>
                </a:ln>
                <a:solidFill>
                  <a:prstClr val="black"/>
                </a:solidFill>
                <a:effectLst/>
                <a:uLnTx/>
                <a:uFillTx/>
                <a:latin typeface="Garamond"/>
                <a:ea typeface="+mn-ea"/>
                <a:cs typeface="+mn-cs"/>
              </a:rPr>
              <a:t> µ</a:t>
            </a:r>
            <a:r>
              <a:rPr kumimoji="0" lang="en-US" sz="2800" b="0" i="0" u="none" strike="noStrike" kern="1200" cap="none" spc="0" normalizeH="0" baseline="-25000" noProof="0" dirty="0">
                <a:ln>
                  <a:noFill/>
                </a:ln>
                <a:solidFill>
                  <a:prstClr val="black"/>
                </a:solidFill>
                <a:effectLst/>
                <a:uLnTx/>
                <a:uFillTx/>
                <a:latin typeface="Garamond"/>
                <a:ea typeface="+mn-ea"/>
                <a:cs typeface="+mn-cs"/>
              </a:rPr>
              <a:t>0</a:t>
            </a:r>
            <a:endParaRPr kumimoji="0" lang="en-US" sz="2800" b="0" i="0" u="none" strike="noStrike" kern="1200" cap="none" spc="0" normalizeH="0" baseline="0" noProof="0" dirty="0">
              <a:ln>
                <a:noFill/>
              </a:ln>
              <a:solidFill>
                <a:prstClr val="black"/>
              </a:solidFill>
              <a:effectLst/>
              <a:uLnTx/>
              <a:uFillTx/>
              <a:latin typeface="Garamond"/>
              <a:ea typeface="+mn-ea"/>
              <a:cs typeface="+mn-cs"/>
            </a:endParaRPr>
          </a:p>
        </p:txBody>
      </p:sp>
      <mc:AlternateContent xmlns:mc="http://schemas.openxmlformats.org/markup-compatibility/2006">
        <mc:Choice xmlns:am3d="http://schemas.microsoft.com/office/drawing/2017/model3d" Requires="am3d">
          <p:graphicFrame>
            <p:nvGraphicFramePr>
              <p:cNvPr id="15" name="3D Model Velociraptor" descr="Velociraptor">
                <a:extLst>
                  <a:ext uri="{FF2B5EF4-FFF2-40B4-BE49-F238E27FC236}">
                    <a16:creationId xmlns:a16="http://schemas.microsoft.com/office/drawing/2014/main" id="{9863FCA5-1E9E-0939-1599-07C81D775264}"/>
                  </a:ext>
                </a:extLst>
              </p:cNvPr>
              <p:cNvGraphicFramePr>
                <a:graphicFrameLocks noChangeAspect="1"/>
              </p:cNvGraphicFramePr>
              <p:nvPr/>
            </p:nvGraphicFramePr>
            <p:xfrm>
              <a:off x="4748841" y="1054380"/>
              <a:ext cx="2063590" cy="2802787"/>
            </p:xfrm>
            <a:graphic>
              <a:graphicData uri="http://schemas.microsoft.com/office/drawing/2017/model3d">
                <am3d:model3d r:embed="rId4">
                  <am3d:spPr>
                    <a:xfrm>
                      <a:off x="0" y="0"/>
                      <a:ext cx="2063590" cy="2802787"/>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3160172" ay="-4785799" az="-3133510"/>
                    <am3d:postTrans dx="0" dy="0" dz="0"/>
                  </am3d:trans>
                  <am3d:attrSrcUrl r:id="rId5"/>
                  <am3d:raster rName="Office3DRenderer" rVer="16.0.8326">
                    <am3d:blip r:embed="rId6"/>
                  </am3d:raster>
                  <am3d:objViewport viewportSz="477954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Velociraptor" descr="Velociraptor">
                <a:extLst>
                  <a:ext uri="{FF2B5EF4-FFF2-40B4-BE49-F238E27FC236}">
                    <a16:creationId xmlns:a16="http://schemas.microsoft.com/office/drawing/2014/main" id="{9863FCA5-1E9E-0939-1599-07C81D775264}"/>
                  </a:ext>
                </a:extLst>
              </p:cNvPr>
              <p:cNvPicPr>
                <a:picLocks noGrp="1" noRot="1" noChangeAspect="1" noMove="1" noResize="1" noEditPoints="1" noAdjustHandles="1" noChangeArrowheads="1" noChangeShapeType="1" noCrop="1"/>
              </p:cNvPicPr>
              <p:nvPr/>
            </p:nvPicPr>
            <p:blipFill>
              <a:blip r:embed="rId6"/>
              <a:stretch>
                <a:fillRect/>
              </a:stretch>
            </p:blipFill>
            <p:spPr>
              <a:xfrm>
                <a:off x="4748841" y="1054380"/>
                <a:ext cx="2063590" cy="2802787"/>
              </a:xfrm>
              <a:prstGeom prst="rect">
                <a:avLst/>
              </a:prstGeom>
              <a:effectLst/>
            </p:spPr>
          </p:pic>
        </mc:Fallback>
      </mc:AlternateContent>
      <p:sp>
        <p:nvSpPr>
          <p:cNvPr id="16" name="TextBox 15">
            <a:extLst>
              <a:ext uri="{FF2B5EF4-FFF2-40B4-BE49-F238E27FC236}">
                <a16:creationId xmlns:a16="http://schemas.microsoft.com/office/drawing/2014/main" id="{6DF2320C-302F-C4EF-97C9-1B32635F194C}"/>
              </a:ext>
            </a:extLst>
          </p:cNvPr>
          <p:cNvSpPr txBox="1"/>
          <p:nvPr/>
        </p:nvSpPr>
        <p:spPr>
          <a:xfrm>
            <a:off x="416970" y="5562600"/>
            <a:ext cx="1144380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a:ea typeface="+mn-ea"/>
                <a:cs typeface="+mn-cs"/>
              </a:rPr>
              <a:t>There is not sufficient evidence to suggest that the mean height of players in soccer, football, swimming, and tennis are different from one another (p-value = 0.538 from ANOVA).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Tree>
    <p:extLst>
      <p:ext uri="{BB962C8B-B14F-4D97-AF65-F5344CB8AC3E}">
        <p14:creationId xmlns:p14="http://schemas.microsoft.com/office/powerpoint/2010/main" val="32224365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20CBEE-4A31-F046-BE46-0BEAD0803C0F}"/>
              </a:ext>
            </a:extLst>
          </p:cNvPr>
          <p:cNvPicPr>
            <a:picLocks noChangeAspect="1"/>
          </p:cNvPicPr>
          <p:nvPr/>
        </p:nvPicPr>
        <p:blipFill>
          <a:blip r:embed="rId2"/>
          <a:stretch>
            <a:fillRect/>
          </a:stretch>
        </p:blipFill>
        <p:spPr>
          <a:xfrm>
            <a:off x="6426722" y="1962510"/>
            <a:ext cx="4814976" cy="1466490"/>
          </a:xfrm>
          <a:prstGeom prst="rect">
            <a:avLst/>
          </a:prstGeom>
        </p:spPr>
      </p:pic>
      <p:pic>
        <p:nvPicPr>
          <p:cNvPr id="12" name="Picture 11">
            <a:extLst>
              <a:ext uri="{FF2B5EF4-FFF2-40B4-BE49-F238E27FC236}">
                <a16:creationId xmlns:a16="http://schemas.microsoft.com/office/drawing/2014/main" id="{DD5C054C-6821-C54A-AE7A-D00DE3ECB7E6}"/>
              </a:ext>
            </a:extLst>
          </p:cNvPr>
          <p:cNvPicPr>
            <a:picLocks noChangeAspect="1"/>
          </p:cNvPicPr>
          <p:nvPr/>
        </p:nvPicPr>
        <p:blipFill>
          <a:blip r:embed="rId3"/>
          <a:stretch>
            <a:fillRect/>
          </a:stretch>
        </p:blipFill>
        <p:spPr>
          <a:xfrm>
            <a:off x="495086" y="1000616"/>
            <a:ext cx="11201828" cy="596900"/>
          </a:xfrm>
          <a:prstGeom prst="rect">
            <a:avLst/>
          </a:prstGeom>
        </p:spPr>
      </p:pic>
      <p:sp>
        <p:nvSpPr>
          <p:cNvPr id="4" name="TextBox 3"/>
          <p:cNvSpPr txBox="1"/>
          <p:nvPr/>
        </p:nvSpPr>
        <p:spPr>
          <a:xfrm>
            <a:off x="4724400" y="3576489"/>
            <a:ext cx="2971799" cy="369332"/>
          </a:xfrm>
          <a:prstGeom prst="rect">
            <a:avLst/>
          </a:prstGeom>
          <a:noFill/>
        </p:spPr>
        <p:txBody>
          <a:bodyPr wrap="square" rtlCol="0">
            <a:spAutoFit/>
          </a:bodyPr>
          <a:lstStyle/>
          <a:p>
            <a:pPr algn="ctr"/>
            <a:r>
              <a:rPr lang="en-US" dirty="0"/>
              <a:t>F-TEST: Another Look</a:t>
            </a:r>
          </a:p>
        </p:txBody>
      </p:sp>
      <p:graphicFrame>
        <p:nvGraphicFramePr>
          <p:cNvPr id="9" name="Table 8"/>
          <p:cNvGraphicFramePr>
            <a:graphicFrameLocks noGrp="1"/>
          </p:cNvGraphicFramePr>
          <p:nvPr/>
        </p:nvGraphicFramePr>
        <p:xfrm>
          <a:off x="3048000" y="5069840"/>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3</a:t>
                      </a:r>
                    </a:p>
                  </a:txBody>
                  <a:tcPr/>
                </a:tc>
                <a:tc>
                  <a:txBody>
                    <a:bodyPr/>
                    <a:lstStyle/>
                    <a:p>
                      <a:r>
                        <a:rPr lang="en-US" dirty="0"/>
                        <a:t>11.63</a:t>
                      </a:r>
                    </a:p>
                  </a:txBody>
                  <a:tcPr/>
                </a:tc>
                <a:tc>
                  <a:txBody>
                    <a:bodyPr/>
                    <a:lstStyle/>
                    <a:p>
                      <a:r>
                        <a:rPr lang="en-US" dirty="0"/>
                        <a:t>3.87</a:t>
                      </a:r>
                    </a:p>
                  </a:txBody>
                  <a:tcPr/>
                </a:tc>
                <a:tc>
                  <a:txBody>
                    <a:bodyPr/>
                    <a:lstStyle/>
                    <a:p>
                      <a:r>
                        <a:rPr lang="en-US" dirty="0"/>
                        <a:t>.74</a:t>
                      </a:r>
                    </a:p>
                  </a:txBody>
                  <a:tcPr/>
                </a:tc>
                <a:tc>
                  <a:txBody>
                    <a:bodyPr/>
                    <a:lstStyle/>
                    <a:p>
                      <a:r>
                        <a:rPr lang="en-US" dirty="0"/>
                        <a:t>0.5375</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27</a:t>
                      </a:r>
                    </a:p>
                  </a:txBody>
                  <a:tcPr/>
                </a:tc>
                <a:tc>
                  <a:txBody>
                    <a:bodyPr/>
                    <a:lstStyle/>
                    <a:p>
                      <a:r>
                        <a:rPr lang="en-US" dirty="0"/>
                        <a:t>141.56</a:t>
                      </a:r>
                    </a:p>
                  </a:txBody>
                  <a:tcPr/>
                </a:tc>
                <a:tc>
                  <a:txBody>
                    <a:bodyPr/>
                    <a:lstStyle/>
                    <a:p>
                      <a:r>
                        <a:rPr lang="en-US" dirty="0"/>
                        <a:t>5.24</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r>
                        <a:rPr lang="en-US" dirty="0"/>
                        <a:t>30</a:t>
                      </a:r>
                    </a:p>
                  </a:txBody>
                  <a:tcPr/>
                </a:tc>
                <a:tc>
                  <a:txBody>
                    <a:bodyPr/>
                    <a:lstStyle/>
                    <a:p>
                      <a:r>
                        <a:rPr lang="en-US" dirty="0"/>
                        <a:t>153.19</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pic>
        <p:nvPicPr>
          <p:cNvPr id="19" name="Picture 18">
            <a:extLst>
              <a:ext uri="{FF2B5EF4-FFF2-40B4-BE49-F238E27FC236}">
                <a16:creationId xmlns:a16="http://schemas.microsoft.com/office/drawing/2014/main" id="{A2DF0BCE-3148-F747-A33C-8349CDAF5DC4}"/>
              </a:ext>
            </a:extLst>
          </p:cNvPr>
          <p:cNvPicPr>
            <a:picLocks noChangeAspect="1"/>
          </p:cNvPicPr>
          <p:nvPr/>
        </p:nvPicPr>
        <p:blipFill>
          <a:blip r:embed="rId4"/>
          <a:stretch>
            <a:fillRect/>
          </a:stretch>
        </p:blipFill>
        <p:spPr>
          <a:xfrm>
            <a:off x="914400" y="1962510"/>
            <a:ext cx="4902200" cy="1507095"/>
          </a:xfrm>
          <a:prstGeom prst="rect">
            <a:avLst/>
          </a:prstGeom>
        </p:spPr>
      </p:pic>
      <p:sp>
        <p:nvSpPr>
          <p:cNvPr id="13" name="Rectangle 12"/>
          <p:cNvSpPr/>
          <p:nvPr/>
        </p:nvSpPr>
        <p:spPr>
          <a:xfrm>
            <a:off x="7315201" y="533251"/>
            <a:ext cx="3068809" cy="369332"/>
          </a:xfrm>
          <a:prstGeom prst="rect">
            <a:avLst/>
          </a:prstGeom>
        </p:spPr>
        <p:txBody>
          <a:bodyPr wrap="square">
            <a:spAutoFit/>
          </a:bodyPr>
          <a:lstStyle/>
          <a:p>
            <a:r>
              <a:rPr lang="en-US" dirty="0"/>
              <a:t>µ</a:t>
            </a:r>
            <a:r>
              <a:rPr lang="en-US" baseline="-25000" dirty="0"/>
              <a:t>B</a:t>
            </a:r>
            <a:r>
              <a:rPr lang="en-US" dirty="0"/>
              <a:t> 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endParaRPr lang="en-US" dirty="0"/>
          </a:p>
        </p:txBody>
      </p:sp>
      <p:sp>
        <p:nvSpPr>
          <p:cNvPr id="15" name="Rectangle 14"/>
          <p:cNvSpPr/>
          <p:nvPr/>
        </p:nvSpPr>
        <p:spPr>
          <a:xfrm>
            <a:off x="1676400" y="2895600"/>
            <a:ext cx="838201" cy="2286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a:off x="7162800" y="2881556"/>
            <a:ext cx="838201" cy="2426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3647196" y="4102983"/>
            <a:ext cx="4745209" cy="369332"/>
          </a:xfrm>
          <a:prstGeom prst="rect">
            <a:avLst/>
          </a:prstGeom>
        </p:spPr>
        <p:txBody>
          <a:bodyPr wrap="square">
            <a:spAutoFit/>
          </a:bodyPr>
          <a:lstStyle/>
          <a:p>
            <a:r>
              <a:rPr lang="en-US" dirty="0"/>
              <a:t>H</a:t>
            </a:r>
            <a:r>
              <a:rPr lang="en-US" baseline="-25000" dirty="0"/>
              <a:t>0</a:t>
            </a:r>
            <a:r>
              <a:rPr lang="en-US" dirty="0"/>
              <a:t>: Reduced Model: µ</a:t>
            </a:r>
            <a:r>
              <a:rPr lang="en-US" baseline="-25000" dirty="0"/>
              <a:t>B</a:t>
            </a:r>
            <a:r>
              <a:rPr lang="en-US" dirty="0"/>
              <a:t>  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endParaRPr lang="en-US" dirty="0"/>
          </a:p>
        </p:txBody>
      </p:sp>
      <p:sp>
        <p:nvSpPr>
          <p:cNvPr id="18" name="Rectangle 17"/>
          <p:cNvSpPr/>
          <p:nvPr/>
        </p:nvSpPr>
        <p:spPr>
          <a:xfrm>
            <a:off x="3647196" y="4560183"/>
            <a:ext cx="4745209" cy="369332"/>
          </a:xfrm>
          <a:prstGeom prst="rect">
            <a:avLst/>
          </a:prstGeom>
        </p:spPr>
        <p:txBody>
          <a:bodyPr wrap="square">
            <a:spAutoFit/>
          </a:bodyPr>
          <a:lstStyle/>
          <a:p>
            <a:r>
              <a:rPr lang="en-US" dirty="0"/>
              <a:t>H</a:t>
            </a:r>
            <a:r>
              <a:rPr lang="en-US" baseline="-25000" dirty="0"/>
              <a:t>a</a:t>
            </a:r>
            <a:r>
              <a:rPr lang="en-US" dirty="0"/>
              <a:t>: Full Model: 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2" name="Rectangle 1"/>
          <p:cNvSpPr/>
          <p:nvPr/>
        </p:nvSpPr>
        <p:spPr>
          <a:xfrm>
            <a:off x="2931860" y="544528"/>
            <a:ext cx="2209259" cy="369332"/>
          </a:xfrm>
          <a:prstGeom prst="rect">
            <a:avLst/>
          </a:prstGeom>
        </p:spPr>
        <p:txBody>
          <a:bodyPr wrap="none">
            <a:spAutoFit/>
          </a:bodyPr>
          <a:lstStyle/>
          <a:p>
            <a:r>
              <a:rPr lang="en-US" dirty="0"/>
              <a:t>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14" name="TextBox 13">
            <a:extLst>
              <a:ext uri="{FF2B5EF4-FFF2-40B4-BE49-F238E27FC236}">
                <a16:creationId xmlns:a16="http://schemas.microsoft.com/office/drawing/2014/main" id="{663FFDCF-7C7C-FA43-9C91-FAAEF0102328}"/>
              </a:ext>
            </a:extLst>
          </p:cNvPr>
          <p:cNvSpPr txBox="1"/>
          <p:nvPr/>
        </p:nvSpPr>
        <p:spPr>
          <a:xfrm>
            <a:off x="9372600" y="3576489"/>
            <a:ext cx="2694365" cy="2862322"/>
          </a:xfrm>
          <a:prstGeom prst="rect">
            <a:avLst/>
          </a:prstGeom>
          <a:noFill/>
        </p:spPr>
        <p:txBody>
          <a:bodyPr wrap="square" rtlCol="0">
            <a:spAutoFit/>
          </a:bodyPr>
          <a:lstStyle/>
          <a:p>
            <a:r>
              <a:rPr lang="en-US" dirty="0">
                <a:ea typeface="Cambria Math"/>
              </a:rPr>
              <a:t>There is not sufficient evidence at the alpha = .05 level of significance (p-value = 0.5375) to suggest that the mean heights of non-basketball sports are not equal.  Therefore we will proceed as if they are equal.   </a:t>
            </a:r>
            <a:endParaRPr lang="en-US" dirty="0"/>
          </a:p>
        </p:txBody>
      </p:sp>
      <p:sp>
        <p:nvSpPr>
          <p:cNvPr id="5" name="Rectangle 4">
            <a:extLst>
              <a:ext uri="{FF2B5EF4-FFF2-40B4-BE49-F238E27FC236}">
                <a16:creationId xmlns:a16="http://schemas.microsoft.com/office/drawing/2014/main" id="{DE3A59E0-A5C7-734D-AF99-FAFAD28ECD3B}"/>
              </a:ext>
            </a:extLst>
          </p:cNvPr>
          <p:cNvSpPr/>
          <p:nvPr/>
        </p:nvSpPr>
        <p:spPr>
          <a:xfrm>
            <a:off x="6858000" y="1133682"/>
            <a:ext cx="6096000" cy="646331"/>
          </a:xfrm>
          <a:prstGeom prst="rect">
            <a:avLst/>
          </a:prstGeom>
        </p:spPr>
        <p:txBody>
          <a:bodyPr>
            <a:spAutoFit/>
          </a:bodyPr>
          <a:lstStyle/>
          <a:p>
            <a:r>
              <a:rPr lang="en-US" dirty="0"/>
              <a:t>fit = </a:t>
            </a:r>
            <a:r>
              <a:rPr lang="en-US" dirty="0" err="1"/>
              <a:t>lm</a:t>
            </a:r>
            <a:r>
              <a:rPr lang="en-US" dirty="0"/>
              <a:t>(</a:t>
            </a:r>
            <a:r>
              <a:rPr lang="en-US" dirty="0" err="1"/>
              <a:t>Height~Combine</a:t>
            </a:r>
            <a:r>
              <a:rPr lang="en-US" dirty="0"/>
              <a:t>, data = Sports)</a:t>
            </a:r>
          </a:p>
          <a:p>
            <a:r>
              <a:rPr lang="en-US" dirty="0" err="1"/>
              <a:t>anova</a:t>
            </a:r>
            <a:r>
              <a:rPr lang="en-US" dirty="0"/>
              <a:t>(fit)</a:t>
            </a:r>
          </a:p>
        </p:txBody>
      </p:sp>
      <p:sp>
        <p:nvSpPr>
          <p:cNvPr id="20" name="Rectangle 19">
            <a:extLst>
              <a:ext uri="{FF2B5EF4-FFF2-40B4-BE49-F238E27FC236}">
                <a16:creationId xmlns:a16="http://schemas.microsoft.com/office/drawing/2014/main" id="{8812BC53-04DC-BA48-B41F-B78F518A9BEF}"/>
              </a:ext>
            </a:extLst>
          </p:cNvPr>
          <p:cNvSpPr/>
          <p:nvPr/>
        </p:nvSpPr>
        <p:spPr>
          <a:xfrm>
            <a:off x="762000" y="1156286"/>
            <a:ext cx="6096000" cy="646331"/>
          </a:xfrm>
          <a:prstGeom prst="rect">
            <a:avLst/>
          </a:prstGeom>
        </p:spPr>
        <p:txBody>
          <a:bodyPr>
            <a:spAutoFit/>
          </a:bodyPr>
          <a:lstStyle/>
          <a:p>
            <a:r>
              <a:rPr lang="en-US" dirty="0"/>
              <a:t>fit = </a:t>
            </a:r>
            <a:r>
              <a:rPr lang="en-US" dirty="0" err="1"/>
              <a:t>lm</a:t>
            </a:r>
            <a:r>
              <a:rPr lang="en-US" dirty="0"/>
              <a:t>(</a:t>
            </a:r>
            <a:r>
              <a:rPr lang="en-US" dirty="0" err="1"/>
              <a:t>Height~Sport</a:t>
            </a:r>
            <a:r>
              <a:rPr lang="en-US" dirty="0"/>
              <a:t>, data = Sports)</a:t>
            </a:r>
          </a:p>
          <a:p>
            <a:r>
              <a:rPr lang="en-US" dirty="0" err="1"/>
              <a:t>anova</a:t>
            </a:r>
            <a:r>
              <a:rPr lang="en-US" dirty="0"/>
              <a:t>(fit)</a:t>
            </a:r>
          </a:p>
        </p:txBody>
      </p:sp>
    </p:spTree>
    <p:extLst>
      <p:ext uri="{BB962C8B-B14F-4D97-AF65-F5344CB8AC3E}">
        <p14:creationId xmlns:p14="http://schemas.microsoft.com/office/powerpoint/2010/main" val="39359484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2303CE-7535-8B4B-8572-2489E8BFE72D}"/>
              </a:ext>
            </a:extLst>
          </p:cNvPr>
          <p:cNvPicPr>
            <a:picLocks noChangeAspect="1"/>
          </p:cNvPicPr>
          <p:nvPr/>
        </p:nvPicPr>
        <p:blipFill>
          <a:blip r:embed="rId2"/>
          <a:stretch>
            <a:fillRect/>
          </a:stretch>
        </p:blipFill>
        <p:spPr>
          <a:xfrm>
            <a:off x="495086" y="1000616"/>
            <a:ext cx="11201828" cy="596900"/>
          </a:xfrm>
          <a:prstGeom prst="rect">
            <a:avLst/>
          </a:prstGeom>
        </p:spPr>
      </p:pic>
      <p:sp>
        <p:nvSpPr>
          <p:cNvPr id="3" name="Content Placeholder 2"/>
          <p:cNvSpPr>
            <a:spLocks noGrp="1"/>
          </p:cNvSpPr>
          <p:nvPr>
            <p:ph idx="1"/>
          </p:nvPr>
        </p:nvSpPr>
        <p:spPr>
          <a:xfrm>
            <a:off x="152400" y="559298"/>
            <a:ext cx="11887200" cy="2667000"/>
          </a:xfrm>
        </p:spPr>
        <p:txBody>
          <a:bodyPr/>
          <a:lstStyle/>
          <a:p>
            <a:pPr marL="0" indent="0">
              <a:buNone/>
            </a:pPr>
            <a:r>
              <a:rPr lang="en-US" dirty="0"/>
              <a:t>Since we are proceeding under the assumption that the mean heights of the other sports (besides basketball) are equal, we can test whether basketball has a mean height different than the other sports by testing: </a:t>
            </a:r>
          </a:p>
        </p:txBody>
      </p:sp>
      <p:sp>
        <p:nvSpPr>
          <p:cNvPr id="6" name="TextBox 5"/>
          <p:cNvSpPr txBox="1"/>
          <p:nvPr/>
        </p:nvSpPr>
        <p:spPr>
          <a:xfrm>
            <a:off x="6764510" y="4244565"/>
            <a:ext cx="3429000" cy="1754326"/>
          </a:xfrm>
          <a:prstGeom prst="rect">
            <a:avLst/>
          </a:prstGeom>
          <a:noFill/>
        </p:spPr>
        <p:txBody>
          <a:bodyPr wrap="square" rtlCol="0">
            <a:spAutoFit/>
          </a:bodyPr>
          <a:lstStyle/>
          <a:p>
            <a:r>
              <a:rPr lang="en-US" dirty="0"/>
              <a:t>There is strong evidence at the alpha = .05 level of significance (p-value &lt; .0001) that supports the claim that the mean height of basketball players is different than that of the other 4 sports.  </a:t>
            </a:r>
          </a:p>
        </p:txBody>
      </p:sp>
      <p:sp>
        <p:nvSpPr>
          <p:cNvPr id="7" name="Rectangle 6"/>
          <p:cNvSpPr/>
          <p:nvPr/>
        </p:nvSpPr>
        <p:spPr>
          <a:xfrm>
            <a:off x="2819400" y="2590800"/>
            <a:ext cx="6705600" cy="954107"/>
          </a:xfrm>
          <a:prstGeom prst="rect">
            <a:avLst/>
          </a:prstGeom>
        </p:spPr>
        <p:txBody>
          <a:bodyPr wrap="square">
            <a:spAutoFit/>
          </a:bodyPr>
          <a:lstStyle/>
          <a:p>
            <a:pPr algn="ctr"/>
            <a:r>
              <a:rPr lang="en-US" sz="2800" dirty="0"/>
              <a:t>H</a:t>
            </a:r>
            <a:r>
              <a:rPr lang="en-US" sz="2800" baseline="-25000" dirty="0"/>
              <a:t>0</a:t>
            </a:r>
            <a:r>
              <a:rPr lang="en-US" sz="2800" dirty="0"/>
              <a:t>: µ</a:t>
            </a:r>
            <a:r>
              <a:rPr lang="en-US" sz="2800" baseline="-25000" dirty="0"/>
              <a:t>Basketball</a:t>
            </a:r>
            <a:r>
              <a:rPr lang="en-US" sz="2800" dirty="0"/>
              <a:t> = µ</a:t>
            </a:r>
            <a:r>
              <a:rPr lang="en-US" sz="2800" baseline="-25000" dirty="0"/>
              <a:t>Others</a:t>
            </a:r>
            <a:endParaRPr lang="en-US" sz="2800" dirty="0"/>
          </a:p>
          <a:p>
            <a:pPr algn="ctr"/>
            <a:endParaRPr lang="en-US" sz="2800" dirty="0"/>
          </a:p>
        </p:txBody>
      </p:sp>
      <p:sp>
        <p:nvSpPr>
          <p:cNvPr id="8" name="Rectangle 7"/>
          <p:cNvSpPr/>
          <p:nvPr/>
        </p:nvSpPr>
        <p:spPr>
          <a:xfrm>
            <a:off x="2667000" y="3047999"/>
            <a:ext cx="6858000" cy="523220"/>
          </a:xfrm>
          <a:prstGeom prst="rect">
            <a:avLst/>
          </a:prstGeom>
        </p:spPr>
        <p:txBody>
          <a:bodyPr wrap="square">
            <a:spAutoFit/>
          </a:bodyPr>
          <a:lstStyle/>
          <a:p>
            <a:pPr algn="ctr"/>
            <a:r>
              <a:rPr lang="en-US" sz="2800" dirty="0"/>
              <a:t>H</a:t>
            </a:r>
            <a:r>
              <a:rPr lang="en-US" sz="2800" baseline="-25000" dirty="0"/>
              <a:t>a</a:t>
            </a:r>
            <a:r>
              <a:rPr lang="en-US" sz="2800" dirty="0"/>
              <a:t>: µ</a:t>
            </a:r>
            <a:r>
              <a:rPr lang="en-US" sz="2800" baseline="-25000" dirty="0"/>
              <a:t>Basketball</a:t>
            </a:r>
            <a:r>
              <a:rPr lang="en-US" sz="2800" dirty="0"/>
              <a:t> ≠ µ</a:t>
            </a:r>
            <a:r>
              <a:rPr lang="en-US" sz="2800" baseline="-25000" dirty="0"/>
              <a:t>Others</a:t>
            </a:r>
            <a:endParaRPr lang="en-US" sz="2800" dirty="0"/>
          </a:p>
        </p:txBody>
      </p:sp>
      <p:pic>
        <p:nvPicPr>
          <p:cNvPr id="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3793859"/>
            <a:ext cx="4648201" cy="26545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71685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3F64B-8E47-8430-39D8-B0F319530379}"/>
              </a:ext>
            </a:extLst>
          </p:cNvPr>
          <p:cNvSpPr>
            <a:spLocks noGrp="1"/>
          </p:cNvSpPr>
          <p:nvPr>
            <p:ph type="ctrTitle"/>
          </p:nvPr>
        </p:nvSpPr>
        <p:spPr/>
        <p:txBody>
          <a:bodyPr/>
          <a:lstStyle/>
          <a:p>
            <a:r>
              <a:rPr lang="en-US" dirty="0"/>
              <a:t>Estimate of the Error (SD / Variance)</a:t>
            </a:r>
          </a:p>
        </p:txBody>
      </p:sp>
      <mc:AlternateContent xmlns:mc="http://schemas.openxmlformats.org/markup-compatibility/2006">
        <mc:Choice xmlns:am3d="http://schemas.microsoft.com/office/drawing/2017/model3d" Requires="am3d">
          <p:graphicFrame>
            <p:nvGraphicFramePr>
              <p:cNvPr id="4" name="3D Model Velociraptor" title="Velociraptor">
                <a:extLst>
                  <a:ext uri="{FF2B5EF4-FFF2-40B4-BE49-F238E27FC236}">
                    <a16:creationId xmlns:a16="http://schemas.microsoft.com/office/drawing/2014/main" id="{B0C05E29-5A18-3555-7862-950E93A2F85D}"/>
                  </a:ext>
                </a:extLst>
              </p:cNvPr>
              <p:cNvGraphicFramePr>
                <a:graphicFrameLocks noChangeAspect="1"/>
              </p:cNvGraphicFramePr>
              <p:nvPr>
                <p:extLst>
                  <p:ext uri="{D42A27DB-BD31-4B8C-83A1-F6EECF244321}">
                    <p14:modId xmlns:p14="http://schemas.microsoft.com/office/powerpoint/2010/main" val="1449763722"/>
                  </p:ext>
                </p:extLst>
              </p:nvPr>
            </p:nvGraphicFramePr>
            <p:xfrm>
              <a:off x="1828800" y="1752600"/>
              <a:ext cx="5119133" cy="4024968"/>
            </p:xfrm>
            <a:graphic>
              <a:graphicData uri="http://schemas.microsoft.com/office/drawing/2017/model3d">
                <am3d:model3d r:embed="rId2">
                  <am3d:spPr>
                    <a:xfrm>
                      <a:off x="0" y="0"/>
                      <a:ext cx="5119133" cy="4024968"/>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2" ay="-3600005" az="-2"/>
                    <am3d:postTrans dx="0" dy="0" dz="0"/>
                  </am3d:trans>
                  <am3d:attrSrcUrl r:id="rId3"/>
                  <am3d:raster rName="Office3DRenderer" rVer="16.0.8326">
                    <am3d:blip r:embed="rId4"/>
                  </am3d:raster>
                  <am3d:objViewport viewportSz="74370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title="Velociraptor">
                <a:extLst>
                  <a:ext uri="{FF2B5EF4-FFF2-40B4-BE49-F238E27FC236}">
                    <a16:creationId xmlns:a16="http://schemas.microsoft.com/office/drawing/2014/main" id="{B0C05E29-5A18-3555-7862-950E93A2F85D}"/>
                  </a:ext>
                </a:extLst>
              </p:cNvPr>
              <p:cNvPicPr>
                <a:picLocks noGrp="1" noRot="1" noChangeAspect="1" noMove="1" noResize="1" noEditPoints="1" noAdjustHandles="1" noChangeArrowheads="1" noChangeShapeType="1" noCrop="1"/>
              </p:cNvPicPr>
              <p:nvPr/>
            </p:nvPicPr>
            <p:blipFill>
              <a:blip r:embed="rId4"/>
              <a:stretch>
                <a:fillRect/>
              </a:stretch>
            </p:blipFill>
            <p:spPr>
              <a:xfrm>
                <a:off x="1828800" y="1752600"/>
                <a:ext cx="5119133" cy="4024968"/>
              </a:xfrm>
              <a:prstGeom prst="rect">
                <a:avLst/>
              </a:prstGeom>
              <a:effectLst/>
            </p:spPr>
          </p:pic>
        </mc:Fallback>
      </mc:AlternateContent>
    </p:spTree>
    <p:extLst>
      <p:ext uri="{BB962C8B-B14F-4D97-AF65-F5344CB8AC3E}">
        <p14:creationId xmlns:p14="http://schemas.microsoft.com/office/powerpoint/2010/main" val="1517799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1FDA59BC-6639-044C-B063-63B902609638}"/>
                  </a:ext>
                </a:extLst>
              </p:cNvPr>
              <p:cNvSpPr>
                <a:spLocks noGrp="1"/>
              </p:cNvSpPr>
              <p:nvPr>
                <p:ph type="title"/>
              </p:nvPr>
            </p:nvSpPr>
            <p:spPr>
              <a:xfrm>
                <a:off x="587298" y="2438400"/>
                <a:ext cx="10972800" cy="1143000"/>
              </a:xfrm>
            </p:spPr>
            <p:txBody>
              <a:bodyPr/>
              <a:lstStyle/>
              <a:p>
                <a:r>
                  <a:rPr lang="en-US" dirty="0"/>
                  <a:t>Why Include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𝐵</m:t>
                        </m:r>
                      </m:sub>
                    </m:sSub>
                  </m:oMath>
                </a14:m>
                <a:r>
                  <a:rPr lang="en-US" dirty="0"/>
                  <a:t> in Both Ho and Ha?</a:t>
                </a:r>
              </a:p>
            </p:txBody>
          </p:sp>
        </mc:Choice>
        <mc:Fallback xmlns="">
          <p:sp>
            <p:nvSpPr>
              <p:cNvPr id="2" name="Title 1">
                <a:extLst>
                  <a:ext uri="{FF2B5EF4-FFF2-40B4-BE49-F238E27FC236}">
                    <a16:creationId xmlns:a16="http://schemas.microsoft.com/office/drawing/2014/main" id="{1FDA59BC-6639-044C-B063-63B902609638}"/>
                  </a:ext>
                </a:extLst>
              </p:cNvPr>
              <p:cNvSpPr>
                <a:spLocks noGrp="1" noRot="1" noChangeAspect="1" noMove="1" noResize="1" noEditPoints="1" noAdjustHandles="1" noChangeArrowheads="1" noChangeShapeType="1" noTextEdit="1"/>
              </p:cNvSpPr>
              <p:nvPr>
                <p:ph type="title"/>
              </p:nvPr>
            </p:nvSpPr>
            <p:spPr>
              <a:xfrm>
                <a:off x="587298" y="2438400"/>
                <a:ext cx="10972800" cy="1143000"/>
              </a:xfrm>
              <a:blipFill>
                <a:blip r:embed="rId2"/>
                <a:stretch>
                  <a:fillRect b="-8791"/>
                </a:stretch>
              </a:blipFill>
            </p:spPr>
            <p:txBody>
              <a:bodyPr/>
              <a:lstStyle/>
              <a:p>
                <a:r>
                  <a:rPr lang="en-US">
                    <a:noFill/>
                  </a:rPr>
                  <a:t> </a:t>
                </a:r>
              </a:p>
            </p:txBody>
          </p:sp>
        </mc:Fallback>
      </mc:AlternateContent>
    </p:spTree>
    <p:extLst>
      <p:ext uri="{BB962C8B-B14F-4D97-AF65-F5344CB8AC3E}">
        <p14:creationId xmlns:p14="http://schemas.microsoft.com/office/powerpoint/2010/main" val="12327719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DD5C054C-6821-C54A-AE7A-D00DE3ECB7E6}"/>
              </a:ext>
            </a:extLst>
          </p:cNvPr>
          <p:cNvPicPr>
            <a:picLocks noChangeAspect="1"/>
          </p:cNvPicPr>
          <p:nvPr/>
        </p:nvPicPr>
        <p:blipFill>
          <a:blip r:embed="rId2"/>
          <a:stretch>
            <a:fillRect/>
          </a:stretch>
        </p:blipFill>
        <p:spPr>
          <a:xfrm>
            <a:off x="495086" y="891540"/>
            <a:ext cx="11201828" cy="596900"/>
          </a:xfrm>
          <a:prstGeom prst="rect">
            <a:avLst/>
          </a:prstGeom>
        </p:spPr>
      </p:pic>
      <p:graphicFrame>
        <p:nvGraphicFramePr>
          <p:cNvPr id="9" name="Table 8"/>
          <p:cNvGraphicFramePr>
            <a:graphicFrameLocks noGrp="1"/>
          </p:cNvGraphicFramePr>
          <p:nvPr>
            <p:extLst>
              <p:ext uri="{D42A27DB-BD31-4B8C-83A1-F6EECF244321}">
                <p14:modId xmlns:p14="http://schemas.microsoft.com/office/powerpoint/2010/main" val="3491664841"/>
              </p:ext>
            </p:extLst>
          </p:nvPr>
        </p:nvGraphicFramePr>
        <p:xfrm>
          <a:off x="521106" y="1488440"/>
          <a:ext cx="6096000" cy="1483360"/>
        </p:xfrm>
        <a:graphic>
          <a:graphicData uri="http://schemas.openxmlformats.org/drawingml/2006/table">
            <a:tbl>
              <a:tblPr firstRow="1" bandRow="1">
                <a:tableStyleId>{5C22544A-7EE6-4342-B048-85BDC9FD1C3A}</a:tableStyleId>
              </a:tblPr>
              <a:tblGrid>
                <a:gridCol w="1752600">
                  <a:extLst>
                    <a:ext uri="{9D8B030D-6E8A-4147-A177-3AD203B41FA5}">
                      <a16:colId xmlns:a16="http://schemas.microsoft.com/office/drawing/2014/main" val="20000"/>
                    </a:ext>
                  </a:extLst>
                </a:gridCol>
                <a:gridCol w="60960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762000">
                  <a:extLst>
                    <a:ext uri="{9D8B030D-6E8A-4147-A177-3AD203B41FA5}">
                      <a16:colId xmlns:a16="http://schemas.microsoft.com/office/drawing/2014/main" val="20003"/>
                    </a:ext>
                  </a:extLst>
                </a:gridCol>
                <a:gridCol w="685800">
                  <a:extLst>
                    <a:ext uri="{9D8B030D-6E8A-4147-A177-3AD203B41FA5}">
                      <a16:colId xmlns:a16="http://schemas.microsoft.com/office/drawing/2014/main" val="20004"/>
                    </a:ext>
                  </a:extLst>
                </a:gridCol>
                <a:gridCol w="914400">
                  <a:extLst>
                    <a:ext uri="{9D8B030D-6E8A-4147-A177-3AD203B41FA5}">
                      <a16:colId xmlns:a16="http://schemas.microsoft.com/office/drawing/2014/main" val="20005"/>
                    </a:ext>
                  </a:extLst>
                </a:gridCol>
              </a:tblGrid>
              <a:tr h="370840">
                <a:tc>
                  <a:txBody>
                    <a:bodyPr/>
                    <a:lstStyle/>
                    <a:p>
                      <a:r>
                        <a:rPr lang="en-US" dirty="0"/>
                        <a:t>Source</a:t>
                      </a:r>
                    </a:p>
                  </a:txBody>
                  <a:tcPr/>
                </a:tc>
                <a:tc>
                  <a:txBody>
                    <a:bodyPr/>
                    <a:lstStyle/>
                    <a:p>
                      <a:r>
                        <a:rPr lang="en-US" dirty="0"/>
                        <a:t>DF</a:t>
                      </a:r>
                    </a:p>
                  </a:txBody>
                  <a:tcPr/>
                </a:tc>
                <a:tc>
                  <a:txBody>
                    <a:bodyPr/>
                    <a:lstStyle/>
                    <a:p>
                      <a:r>
                        <a:rPr lang="en-US" dirty="0"/>
                        <a:t>SS</a:t>
                      </a:r>
                    </a:p>
                  </a:txBody>
                  <a:tcPr/>
                </a:tc>
                <a:tc>
                  <a:txBody>
                    <a:bodyPr/>
                    <a:lstStyle/>
                    <a:p>
                      <a:r>
                        <a:rPr lang="en-US" dirty="0"/>
                        <a:t>MS</a:t>
                      </a:r>
                    </a:p>
                  </a:txBody>
                  <a:tcPr/>
                </a:tc>
                <a:tc>
                  <a:txBody>
                    <a:bodyPr/>
                    <a:lstStyle/>
                    <a:p>
                      <a:r>
                        <a:rPr lang="en-US" dirty="0"/>
                        <a:t>F</a:t>
                      </a:r>
                    </a:p>
                  </a:txBody>
                  <a:tcPr/>
                </a:tc>
                <a:tc>
                  <a:txBody>
                    <a:bodyPr/>
                    <a:lstStyle/>
                    <a:p>
                      <a:r>
                        <a:rPr lang="en-US" dirty="0"/>
                        <a:t>Pr &gt; F</a:t>
                      </a:r>
                    </a:p>
                  </a:txBody>
                  <a:tcPr/>
                </a:tc>
                <a:extLst>
                  <a:ext uri="{0D108BD9-81ED-4DB2-BD59-A6C34878D82A}">
                    <a16:rowId xmlns:a16="http://schemas.microsoft.com/office/drawing/2014/main" val="10000"/>
                  </a:ext>
                </a:extLst>
              </a:tr>
              <a:tr h="370840">
                <a:tc>
                  <a:txBody>
                    <a:bodyPr/>
                    <a:lstStyle/>
                    <a:p>
                      <a:r>
                        <a:rPr lang="en-US" dirty="0"/>
                        <a:t>Model</a:t>
                      </a:r>
                    </a:p>
                  </a:txBody>
                  <a:tcPr/>
                </a:tc>
                <a:tc>
                  <a:txBody>
                    <a:bodyPr/>
                    <a:lstStyle/>
                    <a:p>
                      <a:r>
                        <a:rPr lang="en-US" dirty="0"/>
                        <a:t>3</a:t>
                      </a:r>
                    </a:p>
                  </a:txBody>
                  <a:tcPr/>
                </a:tc>
                <a:tc>
                  <a:txBody>
                    <a:bodyPr/>
                    <a:lstStyle/>
                    <a:p>
                      <a:r>
                        <a:rPr lang="en-US" dirty="0"/>
                        <a:t>11.63</a:t>
                      </a:r>
                    </a:p>
                  </a:txBody>
                  <a:tcPr/>
                </a:tc>
                <a:tc>
                  <a:txBody>
                    <a:bodyPr/>
                    <a:lstStyle/>
                    <a:p>
                      <a:r>
                        <a:rPr lang="en-US" dirty="0"/>
                        <a:t>3.87</a:t>
                      </a:r>
                    </a:p>
                  </a:txBody>
                  <a:tcPr/>
                </a:tc>
                <a:tc>
                  <a:txBody>
                    <a:bodyPr/>
                    <a:lstStyle/>
                    <a:p>
                      <a:r>
                        <a:rPr lang="en-US" dirty="0"/>
                        <a:t>.74</a:t>
                      </a:r>
                    </a:p>
                  </a:txBody>
                  <a:tcPr/>
                </a:tc>
                <a:tc>
                  <a:txBody>
                    <a:bodyPr/>
                    <a:lstStyle/>
                    <a:p>
                      <a:r>
                        <a:rPr lang="en-US" dirty="0"/>
                        <a:t>0.5375</a:t>
                      </a:r>
                    </a:p>
                  </a:txBody>
                  <a:tcPr/>
                </a:tc>
                <a:extLst>
                  <a:ext uri="{0D108BD9-81ED-4DB2-BD59-A6C34878D82A}">
                    <a16:rowId xmlns:a16="http://schemas.microsoft.com/office/drawing/2014/main" val="10001"/>
                  </a:ext>
                </a:extLst>
              </a:tr>
              <a:tr h="370840">
                <a:tc>
                  <a:txBody>
                    <a:bodyPr/>
                    <a:lstStyle/>
                    <a:p>
                      <a:r>
                        <a:rPr lang="en-US" dirty="0"/>
                        <a:t>Error</a:t>
                      </a:r>
                    </a:p>
                  </a:txBody>
                  <a:tcPr/>
                </a:tc>
                <a:tc>
                  <a:txBody>
                    <a:bodyPr/>
                    <a:lstStyle/>
                    <a:p>
                      <a:r>
                        <a:rPr lang="en-US" dirty="0"/>
                        <a:t>27</a:t>
                      </a:r>
                    </a:p>
                  </a:txBody>
                  <a:tcPr/>
                </a:tc>
                <a:tc>
                  <a:txBody>
                    <a:bodyPr/>
                    <a:lstStyle/>
                    <a:p>
                      <a:r>
                        <a:rPr lang="en-US" dirty="0"/>
                        <a:t>141.56</a:t>
                      </a:r>
                    </a:p>
                  </a:txBody>
                  <a:tcPr/>
                </a:tc>
                <a:tc>
                  <a:txBody>
                    <a:bodyPr/>
                    <a:lstStyle/>
                    <a:p>
                      <a:r>
                        <a:rPr lang="en-US" dirty="0"/>
                        <a:t>5.24</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2"/>
                  </a:ext>
                </a:extLst>
              </a:tr>
              <a:tr h="370840">
                <a:tc>
                  <a:txBody>
                    <a:bodyPr/>
                    <a:lstStyle/>
                    <a:p>
                      <a:r>
                        <a:rPr lang="en-US" dirty="0"/>
                        <a:t>Corrected Total</a:t>
                      </a:r>
                    </a:p>
                  </a:txBody>
                  <a:tcPr/>
                </a:tc>
                <a:tc>
                  <a:txBody>
                    <a:bodyPr/>
                    <a:lstStyle/>
                    <a:p>
                      <a:r>
                        <a:rPr lang="en-US" dirty="0"/>
                        <a:t>30</a:t>
                      </a:r>
                    </a:p>
                  </a:txBody>
                  <a:tcPr/>
                </a:tc>
                <a:tc>
                  <a:txBody>
                    <a:bodyPr/>
                    <a:lstStyle/>
                    <a:p>
                      <a:r>
                        <a:rPr lang="en-US" dirty="0"/>
                        <a:t>153.19</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0003"/>
                  </a:ext>
                </a:extLst>
              </a:tr>
            </a:tbl>
          </a:graphicData>
        </a:graphic>
      </p:graphicFrame>
      <p:sp>
        <p:nvSpPr>
          <p:cNvPr id="17" name="Rectangle 16"/>
          <p:cNvSpPr/>
          <p:nvPr/>
        </p:nvSpPr>
        <p:spPr>
          <a:xfrm>
            <a:off x="1120302" y="621268"/>
            <a:ext cx="4745209" cy="369332"/>
          </a:xfrm>
          <a:prstGeom prst="rect">
            <a:avLst/>
          </a:prstGeom>
        </p:spPr>
        <p:txBody>
          <a:bodyPr wrap="square">
            <a:spAutoFit/>
          </a:bodyPr>
          <a:lstStyle/>
          <a:p>
            <a:r>
              <a:rPr lang="en-US" dirty="0"/>
              <a:t>H</a:t>
            </a:r>
            <a:r>
              <a:rPr lang="en-US" baseline="-25000" dirty="0"/>
              <a:t>0</a:t>
            </a:r>
            <a:r>
              <a:rPr lang="en-US" dirty="0"/>
              <a:t>: Reduced Model: µ</a:t>
            </a:r>
            <a:r>
              <a:rPr lang="en-US" baseline="-25000" dirty="0"/>
              <a:t>B</a:t>
            </a:r>
            <a:r>
              <a:rPr lang="en-US" dirty="0"/>
              <a:t>  µ</a:t>
            </a:r>
            <a:r>
              <a:rPr lang="en-US" baseline="-25000" dirty="0"/>
              <a:t>0</a:t>
            </a:r>
            <a:r>
              <a:rPr lang="en-US" dirty="0"/>
              <a:t>    µ</a:t>
            </a:r>
            <a:r>
              <a:rPr lang="en-US" baseline="-25000" dirty="0"/>
              <a:t>0</a:t>
            </a:r>
            <a:r>
              <a:rPr lang="en-US" dirty="0"/>
              <a:t>     µ</a:t>
            </a:r>
            <a:r>
              <a:rPr lang="en-US" baseline="-25000" dirty="0"/>
              <a:t>0</a:t>
            </a:r>
            <a:r>
              <a:rPr lang="en-US" dirty="0"/>
              <a:t>      µ</a:t>
            </a:r>
            <a:r>
              <a:rPr lang="en-US" baseline="-25000" dirty="0"/>
              <a:t>0</a:t>
            </a:r>
            <a:endParaRPr lang="en-US" dirty="0"/>
          </a:p>
        </p:txBody>
      </p:sp>
      <p:sp>
        <p:nvSpPr>
          <p:cNvPr id="18" name="Rectangle 17"/>
          <p:cNvSpPr/>
          <p:nvPr/>
        </p:nvSpPr>
        <p:spPr>
          <a:xfrm>
            <a:off x="1120302" y="978783"/>
            <a:ext cx="4745209" cy="369332"/>
          </a:xfrm>
          <a:prstGeom prst="rect">
            <a:avLst/>
          </a:prstGeom>
        </p:spPr>
        <p:txBody>
          <a:bodyPr wrap="square">
            <a:spAutoFit/>
          </a:bodyPr>
          <a:lstStyle/>
          <a:p>
            <a:r>
              <a:rPr lang="en-US" dirty="0"/>
              <a:t>H</a:t>
            </a:r>
            <a:r>
              <a:rPr lang="en-US" baseline="-25000" dirty="0"/>
              <a:t>a</a:t>
            </a:r>
            <a:r>
              <a:rPr lang="en-US" dirty="0"/>
              <a:t>: Full Model: µ</a:t>
            </a:r>
            <a:r>
              <a:rPr lang="en-US" baseline="-25000" dirty="0"/>
              <a:t>B </a:t>
            </a:r>
            <a:r>
              <a:rPr lang="en-US" dirty="0"/>
              <a:t>  µ</a:t>
            </a:r>
            <a:r>
              <a:rPr lang="en-US" baseline="-25000" dirty="0"/>
              <a:t>F</a:t>
            </a:r>
            <a:r>
              <a:rPr lang="en-US" dirty="0"/>
              <a:t>    µ</a:t>
            </a:r>
            <a:r>
              <a:rPr lang="en-US" baseline="-25000" dirty="0"/>
              <a:t>Soc</a:t>
            </a:r>
            <a:r>
              <a:rPr lang="en-US" dirty="0"/>
              <a:t>   µ</a:t>
            </a:r>
            <a:r>
              <a:rPr lang="en-US" baseline="-25000" dirty="0"/>
              <a:t>Swim</a:t>
            </a:r>
            <a:r>
              <a:rPr lang="en-US" dirty="0"/>
              <a:t>  µ</a:t>
            </a:r>
            <a:r>
              <a:rPr lang="en-US" baseline="-25000" dirty="0"/>
              <a:t>T</a:t>
            </a:r>
            <a:endParaRPr lang="en-US" dirty="0"/>
          </a:p>
        </p:txBody>
      </p:sp>
      <p:sp>
        <p:nvSpPr>
          <p:cNvPr id="14" name="TextBox 13">
            <a:extLst>
              <a:ext uri="{FF2B5EF4-FFF2-40B4-BE49-F238E27FC236}">
                <a16:creationId xmlns:a16="http://schemas.microsoft.com/office/drawing/2014/main" id="{663FFDCF-7C7C-FA43-9C91-FAAEF0102328}"/>
              </a:ext>
            </a:extLst>
          </p:cNvPr>
          <p:cNvSpPr txBox="1"/>
          <p:nvPr/>
        </p:nvSpPr>
        <p:spPr>
          <a:xfrm>
            <a:off x="6994870" y="1110124"/>
            <a:ext cx="4827965" cy="1477328"/>
          </a:xfrm>
          <a:prstGeom prst="rect">
            <a:avLst/>
          </a:prstGeom>
          <a:noFill/>
        </p:spPr>
        <p:txBody>
          <a:bodyPr wrap="square" rtlCol="0">
            <a:spAutoFit/>
          </a:bodyPr>
          <a:lstStyle/>
          <a:p>
            <a:r>
              <a:rPr lang="en-US" dirty="0">
                <a:ea typeface="Cambria Math"/>
              </a:rPr>
              <a:t>There is not sufficient evidence at the alpha = .05 level of significance (p-value = 0.5375) to suggest that the mean heights of non-basketball sports are not equal.  Therefore we will proceed as if they are equal.   </a:t>
            </a:r>
            <a:endParaRPr lang="en-US" dirty="0"/>
          </a:p>
        </p:txBody>
      </p:sp>
      <p:sp>
        <p:nvSpPr>
          <p:cNvPr id="3" name="TextBox 2">
            <a:extLst>
              <a:ext uri="{FF2B5EF4-FFF2-40B4-BE49-F238E27FC236}">
                <a16:creationId xmlns:a16="http://schemas.microsoft.com/office/drawing/2014/main" id="{26294620-8F9E-9842-8766-A27F97079705}"/>
              </a:ext>
            </a:extLst>
          </p:cNvPr>
          <p:cNvSpPr txBox="1"/>
          <p:nvPr/>
        </p:nvSpPr>
        <p:spPr>
          <a:xfrm>
            <a:off x="200723" y="3493667"/>
            <a:ext cx="11594235" cy="646331"/>
          </a:xfrm>
          <a:prstGeom prst="rect">
            <a:avLst/>
          </a:prstGeom>
          <a:noFill/>
        </p:spPr>
        <p:txBody>
          <a:bodyPr wrap="square" rtlCol="0">
            <a:spAutoFit/>
          </a:bodyPr>
          <a:lstStyle/>
          <a:p>
            <a:r>
              <a:rPr lang="en-US" dirty="0"/>
              <a:t>Compare to running an ANOVA without the basketball heights.  This would compare the F, Soc, Swim and Tennis groups as intended…. But…. </a:t>
            </a:r>
          </a:p>
        </p:txBody>
      </p:sp>
      <p:pic>
        <p:nvPicPr>
          <p:cNvPr id="5" name="Picture 4">
            <a:extLst>
              <a:ext uri="{FF2B5EF4-FFF2-40B4-BE49-F238E27FC236}">
                <a16:creationId xmlns:a16="http://schemas.microsoft.com/office/drawing/2014/main" id="{0ECA71AE-C8E5-F346-8904-027D56366B55}"/>
              </a:ext>
            </a:extLst>
          </p:cNvPr>
          <p:cNvPicPr>
            <a:picLocks noChangeAspect="1"/>
          </p:cNvPicPr>
          <p:nvPr/>
        </p:nvPicPr>
        <p:blipFill>
          <a:blip r:embed="rId3"/>
          <a:stretch>
            <a:fillRect/>
          </a:stretch>
        </p:blipFill>
        <p:spPr>
          <a:xfrm>
            <a:off x="3581400" y="3966290"/>
            <a:ext cx="6343244" cy="1663580"/>
          </a:xfrm>
          <a:prstGeom prst="rect">
            <a:avLst/>
          </a:prstGeom>
        </p:spPr>
      </p:pic>
      <p:pic>
        <p:nvPicPr>
          <p:cNvPr id="6" name="Picture 5">
            <a:extLst>
              <a:ext uri="{FF2B5EF4-FFF2-40B4-BE49-F238E27FC236}">
                <a16:creationId xmlns:a16="http://schemas.microsoft.com/office/drawing/2014/main" id="{B4D71F7E-6F88-BE41-A802-368957BFCDE9}"/>
              </a:ext>
            </a:extLst>
          </p:cNvPr>
          <p:cNvPicPr>
            <a:picLocks noChangeAspect="1"/>
          </p:cNvPicPr>
          <p:nvPr/>
        </p:nvPicPr>
        <p:blipFill>
          <a:blip r:embed="rId4"/>
          <a:stretch>
            <a:fillRect/>
          </a:stretch>
        </p:blipFill>
        <p:spPr>
          <a:xfrm>
            <a:off x="9844135" y="3977441"/>
            <a:ext cx="2119265" cy="1600722"/>
          </a:xfrm>
          <a:prstGeom prst="rect">
            <a:avLst/>
          </a:prstGeom>
        </p:spPr>
      </p:pic>
      <p:sp>
        <p:nvSpPr>
          <p:cNvPr id="7" name="Rectangle 6">
            <a:extLst>
              <a:ext uri="{FF2B5EF4-FFF2-40B4-BE49-F238E27FC236}">
                <a16:creationId xmlns:a16="http://schemas.microsoft.com/office/drawing/2014/main" id="{F10C9152-AB35-7546-87AF-9E607464BD87}"/>
              </a:ext>
            </a:extLst>
          </p:cNvPr>
          <p:cNvSpPr/>
          <p:nvPr/>
        </p:nvSpPr>
        <p:spPr>
          <a:xfrm>
            <a:off x="200723" y="4350638"/>
            <a:ext cx="6096000" cy="1169551"/>
          </a:xfrm>
          <a:prstGeom prst="rect">
            <a:avLst/>
          </a:prstGeom>
        </p:spPr>
        <p:txBody>
          <a:bodyPr>
            <a:spAutoFit/>
          </a:bodyPr>
          <a:lstStyle/>
          <a:p>
            <a:r>
              <a:rPr lang="en-US" sz="1400" b="1" dirty="0">
                <a:solidFill>
                  <a:srgbClr val="000080"/>
                </a:solidFill>
                <a:latin typeface="Courier New" panose="02070309020205020404" pitchFamily="49" charset="0"/>
              </a:rPr>
              <a:t>proc</a:t>
            </a:r>
            <a:r>
              <a:rPr lang="en-US" sz="1400" dirty="0">
                <a:latin typeface="Courier New" panose="02070309020205020404" pitchFamily="49" charset="0"/>
              </a:rPr>
              <a:t> </a:t>
            </a:r>
            <a:r>
              <a:rPr lang="en-US" sz="1400" b="1" dirty="0" err="1">
                <a:solidFill>
                  <a:srgbClr val="000080"/>
                </a:solidFill>
                <a:latin typeface="Courier New" panose="02070309020205020404" pitchFamily="49" charset="0"/>
              </a:rPr>
              <a:t>glm</a:t>
            </a:r>
            <a:r>
              <a:rPr lang="en-US" sz="1400" dirty="0">
                <a:latin typeface="Courier New" panose="02070309020205020404" pitchFamily="49" charset="0"/>
              </a:rPr>
              <a:t> </a:t>
            </a:r>
            <a:r>
              <a:rPr lang="en-US" sz="1400" dirty="0">
                <a:solidFill>
                  <a:srgbClr val="0000FF"/>
                </a:solidFill>
                <a:latin typeface="Courier New" panose="02070309020205020404" pitchFamily="49" charset="0"/>
              </a:rPr>
              <a:t>data</a:t>
            </a:r>
            <a:r>
              <a:rPr lang="en-US" sz="1400" dirty="0">
                <a:latin typeface="Courier New" panose="02070309020205020404" pitchFamily="49" charset="0"/>
              </a:rPr>
              <a:t> = Height;</a:t>
            </a:r>
          </a:p>
          <a:p>
            <a:r>
              <a:rPr lang="en-US" sz="1400" dirty="0">
                <a:solidFill>
                  <a:srgbClr val="0000FF"/>
                </a:solidFill>
                <a:latin typeface="Courier New" panose="02070309020205020404" pitchFamily="49" charset="0"/>
              </a:rPr>
              <a:t>class</a:t>
            </a:r>
            <a:r>
              <a:rPr lang="en-US" sz="1400" dirty="0">
                <a:latin typeface="Courier New" panose="02070309020205020404" pitchFamily="49" charset="0"/>
              </a:rPr>
              <a:t> Sport;</a:t>
            </a:r>
          </a:p>
          <a:p>
            <a:r>
              <a:rPr lang="en-US" sz="1400" dirty="0">
                <a:solidFill>
                  <a:srgbClr val="0000FF"/>
                </a:solidFill>
                <a:latin typeface="Courier New" panose="02070309020205020404" pitchFamily="49" charset="0"/>
              </a:rPr>
              <a:t>where</a:t>
            </a:r>
            <a:r>
              <a:rPr lang="en-US" sz="1400" dirty="0">
                <a:solidFill>
                  <a:srgbClr val="000000"/>
                </a:solidFill>
                <a:latin typeface="Courier New" panose="02070309020205020404" pitchFamily="49" charset="0"/>
              </a:rPr>
              <a:t> Sport &lt;&gt; </a:t>
            </a:r>
            <a:r>
              <a:rPr lang="en-US" sz="1400" dirty="0">
                <a:solidFill>
                  <a:srgbClr val="800080"/>
                </a:solidFill>
                <a:latin typeface="Courier New" panose="02070309020205020404" pitchFamily="49" charset="0"/>
              </a:rPr>
              <a:t>"Basketball"</a:t>
            </a:r>
            <a:r>
              <a:rPr lang="en-US" sz="1400" dirty="0">
                <a:solidFill>
                  <a:srgbClr val="000000"/>
                </a:solidFill>
                <a:latin typeface="Courier New" panose="02070309020205020404" pitchFamily="49" charset="0"/>
              </a:rPr>
              <a:t>;</a:t>
            </a:r>
            <a:endParaRPr lang="en-US" sz="1400" dirty="0">
              <a:solidFill>
                <a:srgbClr val="800080"/>
              </a:solidFill>
              <a:latin typeface="Courier New" panose="02070309020205020404" pitchFamily="49" charset="0"/>
            </a:endParaRPr>
          </a:p>
          <a:p>
            <a:r>
              <a:rPr lang="en-US" sz="1400" dirty="0">
                <a:solidFill>
                  <a:srgbClr val="0000FF"/>
                </a:solidFill>
                <a:latin typeface="Courier New" panose="02070309020205020404" pitchFamily="49" charset="0"/>
              </a:rPr>
              <a:t>model</a:t>
            </a:r>
            <a:r>
              <a:rPr lang="en-US" sz="1400" dirty="0">
                <a:latin typeface="Courier New" panose="02070309020205020404" pitchFamily="49" charset="0"/>
              </a:rPr>
              <a:t> Depth = Sport;</a:t>
            </a:r>
          </a:p>
          <a:p>
            <a:r>
              <a:rPr lang="en-US" sz="1400" b="1" dirty="0">
                <a:solidFill>
                  <a:srgbClr val="000080"/>
                </a:solidFill>
                <a:latin typeface="Courier New" panose="02070309020205020404" pitchFamily="49" charset="0"/>
              </a:rPr>
              <a:t>run</a:t>
            </a:r>
            <a:r>
              <a:rPr lang="en-US" sz="1400" dirty="0">
                <a:solidFill>
                  <a:srgbClr val="000000"/>
                </a:solidFill>
                <a:latin typeface="Courier New" panose="02070309020205020404" pitchFamily="49" charset="0"/>
              </a:rPr>
              <a:t>;</a:t>
            </a:r>
            <a:endParaRPr lang="en-US" sz="1400" dirty="0">
              <a:solidFill>
                <a:srgbClr val="000080"/>
              </a:solidFill>
              <a:effectLst/>
              <a:latin typeface="Courier New" panose="02070309020205020404" pitchFamily="49" charset="0"/>
            </a:endParaRPr>
          </a:p>
        </p:txBody>
      </p:sp>
      <p:sp>
        <p:nvSpPr>
          <p:cNvPr id="8" name="TextBox 7">
            <a:extLst>
              <a:ext uri="{FF2B5EF4-FFF2-40B4-BE49-F238E27FC236}">
                <a16:creationId xmlns:a16="http://schemas.microsoft.com/office/drawing/2014/main" id="{1BCD36B1-5309-E141-8C80-43358AC007EC}"/>
              </a:ext>
            </a:extLst>
          </p:cNvPr>
          <p:cNvSpPr txBox="1"/>
          <p:nvPr/>
        </p:nvSpPr>
        <p:spPr>
          <a:xfrm>
            <a:off x="200723" y="5782270"/>
            <a:ext cx="11762677" cy="923330"/>
          </a:xfrm>
          <a:prstGeom prst="rect">
            <a:avLst/>
          </a:prstGeom>
          <a:noFill/>
        </p:spPr>
        <p:txBody>
          <a:bodyPr wrap="square" rtlCol="0">
            <a:spAutoFit/>
          </a:bodyPr>
          <a:lstStyle/>
          <a:p>
            <a:r>
              <a:rPr lang="en-US" dirty="0"/>
              <a:t>In the top table we are using the basketball data to get a better estimate of the COMMON standard deviation (since we assumed they were all the same.). This is reflected in the increase in the degrees of freedom for the Error which will give the top test more power.   </a:t>
            </a:r>
          </a:p>
        </p:txBody>
      </p:sp>
    </p:spTree>
    <p:extLst>
      <p:ext uri="{BB962C8B-B14F-4D97-AF65-F5344CB8AC3E}">
        <p14:creationId xmlns:p14="http://schemas.microsoft.com/office/powerpoint/2010/main" val="1500319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par>
                                <p:cTn id="22" presetID="10" presetClass="entr" presetSubtype="0" fill="hold"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3"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A9C65A7-1263-5682-2ADE-BD3D63E15F4D}"/>
              </a:ext>
            </a:extLst>
          </p:cNvPr>
          <p:cNvPicPr>
            <a:picLocks noChangeAspect="1"/>
          </p:cNvPicPr>
          <p:nvPr/>
        </p:nvPicPr>
        <p:blipFill>
          <a:blip r:embed="rId2"/>
          <a:stretch>
            <a:fillRect/>
          </a:stretch>
        </p:blipFill>
        <p:spPr>
          <a:xfrm>
            <a:off x="-9939" y="266700"/>
            <a:ext cx="12121290" cy="6324600"/>
          </a:xfrm>
          <a:prstGeom prst="rect">
            <a:avLst/>
          </a:prstGeom>
        </p:spPr>
      </p:pic>
    </p:spTree>
    <p:extLst>
      <p:ext uri="{BB962C8B-B14F-4D97-AF65-F5344CB8AC3E}">
        <p14:creationId xmlns:p14="http://schemas.microsoft.com/office/powerpoint/2010/main" val="1297523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83" y="3429001"/>
            <a:ext cx="8628434" cy="1450757"/>
          </a:xfrm>
        </p:spPr>
        <p:txBody>
          <a:bodyPr/>
          <a:lstStyle/>
          <a:p>
            <a:pPr algn="ctr"/>
            <a:r>
              <a:rPr lang="en-US" dirty="0"/>
              <a:t>End Question 2</a:t>
            </a:r>
            <a:br>
              <a:rPr lang="en-US" dirty="0"/>
            </a:b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33</a:t>
            </a:fld>
            <a:endParaRPr lang="en-US" altLang="en-US" dirty="0"/>
          </a:p>
        </p:txBody>
      </p:sp>
    </p:spTree>
    <p:extLst>
      <p:ext uri="{BB962C8B-B14F-4D97-AF65-F5344CB8AC3E}">
        <p14:creationId xmlns:p14="http://schemas.microsoft.com/office/powerpoint/2010/main" val="24111954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EBBA2-A6FE-094E-B5B3-1D2C63E87893}"/>
              </a:ext>
            </a:extLst>
          </p:cNvPr>
          <p:cNvSpPr>
            <a:spLocks noGrp="1"/>
          </p:cNvSpPr>
          <p:nvPr>
            <p:ph type="title"/>
          </p:nvPr>
        </p:nvSpPr>
        <p:spPr>
          <a:xfrm>
            <a:off x="609600" y="2857500"/>
            <a:ext cx="10972800" cy="1143000"/>
          </a:xfrm>
        </p:spPr>
        <p:txBody>
          <a:bodyPr/>
          <a:lstStyle/>
          <a:p>
            <a:r>
              <a:rPr lang="en-US" dirty="0"/>
              <a:t>Question 3</a:t>
            </a:r>
          </a:p>
        </p:txBody>
      </p:sp>
    </p:spTree>
    <p:extLst>
      <p:ext uri="{BB962C8B-B14F-4D97-AF65-F5344CB8AC3E}">
        <p14:creationId xmlns:p14="http://schemas.microsoft.com/office/powerpoint/2010/main" val="3235823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729842-1BA4-FA45-9920-E726015A92A6}"/>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9780B86A-0227-1E48-80B8-C87B2004C0BB}"/>
              </a:ext>
            </a:extLst>
          </p:cNvPr>
          <p:cNvPicPr>
            <a:picLocks noChangeAspect="1"/>
          </p:cNvPicPr>
          <p:nvPr/>
        </p:nvPicPr>
        <p:blipFill>
          <a:blip r:embed="rId2"/>
          <a:stretch>
            <a:fillRect/>
          </a:stretch>
        </p:blipFill>
        <p:spPr>
          <a:xfrm>
            <a:off x="3124200" y="1600200"/>
            <a:ext cx="5589323" cy="4953000"/>
          </a:xfrm>
          <a:prstGeom prst="rect">
            <a:avLst/>
          </a:prstGeom>
        </p:spPr>
      </p:pic>
    </p:spTree>
    <p:extLst>
      <p:ext uri="{BB962C8B-B14F-4D97-AF65-F5344CB8AC3E}">
        <p14:creationId xmlns:p14="http://schemas.microsoft.com/office/powerpoint/2010/main" val="4412017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45EE64-681D-C740-AED3-02336BAA7852}"/>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E0FA9278-F21C-5B41-B3E1-4288345F527A}"/>
              </a:ext>
            </a:extLst>
          </p:cNvPr>
          <p:cNvPicPr>
            <a:picLocks noChangeAspect="1"/>
          </p:cNvPicPr>
          <p:nvPr/>
        </p:nvPicPr>
        <p:blipFill>
          <a:blip r:embed="rId2"/>
          <a:stretch>
            <a:fillRect/>
          </a:stretch>
        </p:blipFill>
        <p:spPr>
          <a:xfrm>
            <a:off x="265043" y="1497103"/>
            <a:ext cx="6543263" cy="1570383"/>
          </a:xfrm>
          <a:prstGeom prst="rect">
            <a:avLst/>
          </a:prstGeom>
        </p:spPr>
      </p:pic>
      <p:pic>
        <p:nvPicPr>
          <p:cNvPr id="5" name="Picture 4">
            <a:extLst>
              <a:ext uri="{FF2B5EF4-FFF2-40B4-BE49-F238E27FC236}">
                <a16:creationId xmlns:a16="http://schemas.microsoft.com/office/drawing/2014/main" id="{40139F60-A155-3D44-8AE6-9A48CD144BF8}"/>
              </a:ext>
            </a:extLst>
          </p:cNvPr>
          <p:cNvPicPr>
            <a:picLocks noChangeAspect="1"/>
          </p:cNvPicPr>
          <p:nvPr/>
        </p:nvPicPr>
        <p:blipFill>
          <a:blip r:embed="rId3"/>
          <a:stretch>
            <a:fillRect/>
          </a:stretch>
        </p:blipFill>
        <p:spPr>
          <a:xfrm>
            <a:off x="228600" y="3232747"/>
            <a:ext cx="6518008" cy="3433096"/>
          </a:xfrm>
          <a:prstGeom prst="rect">
            <a:avLst/>
          </a:prstGeom>
        </p:spPr>
      </p:pic>
      <p:sp>
        <p:nvSpPr>
          <p:cNvPr id="6" name="Rectangle 5">
            <a:extLst>
              <a:ext uri="{FF2B5EF4-FFF2-40B4-BE49-F238E27FC236}">
                <a16:creationId xmlns:a16="http://schemas.microsoft.com/office/drawing/2014/main" id="{5D9E4BC8-6ED1-C544-8879-041B813F5AE6}"/>
              </a:ext>
            </a:extLst>
          </p:cNvPr>
          <p:cNvSpPr/>
          <p:nvPr/>
        </p:nvSpPr>
        <p:spPr>
          <a:xfrm>
            <a:off x="7079974" y="1371600"/>
            <a:ext cx="4495800" cy="3162404"/>
          </a:xfrm>
          <a:prstGeom prst="rect">
            <a:avLst/>
          </a:prstGeom>
        </p:spPr>
        <p:txBody>
          <a:bodyPr wrap="square">
            <a:spAutoFit/>
          </a:bodyPr>
          <a:lstStyle/>
          <a:p>
            <a:r>
              <a:rPr lang="en-US" sz="1050" dirty="0"/>
              <a:t>*ordering data by Educ by creating a column called EO;</a:t>
            </a:r>
          </a:p>
          <a:p>
            <a:r>
              <a:rPr lang="en-US" sz="1050" dirty="0"/>
              <a:t>data income;</a:t>
            </a:r>
          </a:p>
          <a:p>
            <a:r>
              <a:rPr lang="en-US" sz="1050" dirty="0"/>
              <a:t>set income;</a:t>
            </a:r>
          </a:p>
          <a:p>
            <a:r>
              <a:rPr lang="en-US" sz="1050" dirty="0"/>
              <a:t>if Educ eq '&lt;12' then EO = 1;</a:t>
            </a:r>
          </a:p>
          <a:p>
            <a:r>
              <a:rPr lang="en-US" sz="1050" dirty="0"/>
              <a:t> if Educ eq '12' then EO = 2;</a:t>
            </a:r>
          </a:p>
          <a:p>
            <a:r>
              <a:rPr lang="en-US" sz="1050" dirty="0"/>
              <a:t> if Educ eq '13-15' then EO = 3;</a:t>
            </a:r>
          </a:p>
          <a:p>
            <a:r>
              <a:rPr lang="en-US" sz="1050" dirty="0"/>
              <a:t> if Educ eq '16' then EO = 4;</a:t>
            </a:r>
          </a:p>
          <a:p>
            <a:r>
              <a:rPr lang="en-US" sz="1050" dirty="0"/>
              <a:t> if Educ eq '&gt;16' then EO = 5;</a:t>
            </a:r>
          </a:p>
          <a:p>
            <a:r>
              <a:rPr lang="en-US" sz="1050" dirty="0"/>
              <a:t>run;</a:t>
            </a:r>
          </a:p>
          <a:p>
            <a:endParaRPr lang="en-US" sz="1050" dirty="0"/>
          </a:p>
          <a:p>
            <a:r>
              <a:rPr lang="en-US" sz="1050" dirty="0"/>
              <a:t>proc sort data= income;</a:t>
            </a:r>
          </a:p>
          <a:p>
            <a:r>
              <a:rPr lang="en-US" sz="1050" dirty="0"/>
              <a:t>by EO;</a:t>
            </a:r>
          </a:p>
          <a:p>
            <a:r>
              <a:rPr lang="en-US" sz="1050" dirty="0"/>
              <a:t>run;</a:t>
            </a:r>
          </a:p>
          <a:p>
            <a:endParaRPr lang="en-US" sz="1050" dirty="0"/>
          </a:p>
          <a:p>
            <a:r>
              <a:rPr lang="en-US" sz="1050" dirty="0"/>
              <a:t>*ANOVA;</a:t>
            </a:r>
          </a:p>
          <a:p>
            <a:r>
              <a:rPr lang="en-US" sz="1050" dirty="0"/>
              <a:t>proc </a:t>
            </a:r>
            <a:r>
              <a:rPr lang="en-US" sz="1050" dirty="0" err="1"/>
              <a:t>glm</a:t>
            </a:r>
            <a:r>
              <a:rPr lang="en-US" sz="1050" dirty="0"/>
              <a:t> data = income order= DATA;</a:t>
            </a:r>
          </a:p>
          <a:p>
            <a:r>
              <a:rPr lang="en-US" sz="1050" dirty="0"/>
              <a:t>class Educ;</a:t>
            </a:r>
          </a:p>
          <a:p>
            <a:r>
              <a:rPr lang="en-US" sz="1050" dirty="0"/>
              <a:t>model income2005 = Educ; </a:t>
            </a:r>
          </a:p>
          <a:p>
            <a:r>
              <a:rPr lang="en-US" sz="1050" dirty="0"/>
              <a:t>run;</a:t>
            </a:r>
          </a:p>
        </p:txBody>
      </p:sp>
      <p:pic>
        <p:nvPicPr>
          <p:cNvPr id="7" name="Picture 6">
            <a:extLst>
              <a:ext uri="{FF2B5EF4-FFF2-40B4-BE49-F238E27FC236}">
                <a16:creationId xmlns:a16="http://schemas.microsoft.com/office/drawing/2014/main" id="{A39B37DD-681A-AB49-8F19-1530A5EFCA56}"/>
              </a:ext>
            </a:extLst>
          </p:cNvPr>
          <p:cNvPicPr>
            <a:picLocks noChangeAspect="1"/>
          </p:cNvPicPr>
          <p:nvPr/>
        </p:nvPicPr>
        <p:blipFill>
          <a:blip r:embed="rId4"/>
          <a:stretch>
            <a:fillRect/>
          </a:stretch>
        </p:blipFill>
        <p:spPr>
          <a:xfrm>
            <a:off x="7884890" y="4534004"/>
            <a:ext cx="2885968" cy="2186608"/>
          </a:xfrm>
          <a:prstGeom prst="rect">
            <a:avLst/>
          </a:prstGeom>
        </p:spPr>
      </p:pic>
    </p:spTree>
    <p:extLst>
      <p:ext uri="{BB962C8B-B14F-4D97-AF65-F5344CB8AC3E}">
        <p14:creationId xmlns:p14="http://schemas.microsoft.com/office/powerpoint/2010/main" val="39825288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B3B26-13CE-3640-88B5-4F6ED596AB69}"/>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80B859CB-44EA-6947-AC5C-7EA294F70B85}"/>
              </a:ext>
            </a:extLst>
          </p:cNvPr>
          <p:cNvPicPr>
            <a:picLocks noChangeAspect="1"/>
          </p:cNvPicPr>
          <p:nvPr/>
        </p:nvPicPr>
        <p:blipFill>
          <a:blip r:embed="rId2"/>
          <a:stretch>
            <a:fillRect/>
          </a:stretch>
        </p:blipFill>
        <p:spPr>
          <a:xfrm>
            <a:off x="304800" y="1408043"/>
            <a:ext cx="6807200" cy="5012008"/>
          </a:xfrm>
          <a:prstGeom prst="rect">
            <a:avLst/>
          </a:prstGeom>
        </p:spPr>
      </p:pic>
      <p:sp>
        <p:nvSpPr>
          <p:cNvPr id="5" name="Rectangle 4">
            <a:extLst>
              <a:ext uri="{FF2B5EF4-FFF2-40B4-BE49-F238E27FC236}">
                <a16:creationId xmlns:a16="http://schemas.microsoft.com/office/drawing/2014/main" id="{2DA8CDF4-C70D-9C4C-8C4B-D1006BF46B0D}"/>
              </a:ext>
            </a:extLst>
          </p:cNvPr>
          <p:cNvSpPr/>
          <p:nvPr/>
        </p:nvSpPr>
        <p:spPr>
          <a:xfrm>
            <a:off x="6629400" y="1371600"/>
            <a:ext cx="6096000" cy="1754326"/>
          </a:xfrm>
          <a:prstGeom prst="rect">
            <a:avLst/>
          </a:prstGeom>
        </p:spPr>
        <p:txBody>
          <a:bodyPr>
            <a:spAutoFit/>
          </a:bodyPr>
          <a:lstStyle/>
          <a:p>
            <a:r>
              <a:rPr lang="en-US" sz="1200" dirty="0"/>
              <a:t>proc sort data= </a:t>
            </a:r>
            <a:r>
              <a:rPr lang="en-US" sz="1200" dirty="0" err="1"/>
              <a:t>incomedata</a:t>
            </a:r>
            <a:r>
              <a:rPr lang="en-US" sz="1200" dirty="0"/>
              <a:t>;</a:t>
            </a:r>
          </a:p>
          <a:p>
            <a:r>
              <a:rPr lang="en-US" sz="1200" dirty="0"/>
              <a:t>by EO;</a:t>
            </a:r>
          </a:p>
          <a:p>
            <a:r>
              <a:rPr lang="en-US" sz="1200" dirty="0"/>
              <a:t>run;</a:t>
            </a:r>
          </a:p>
          <a:p>
            <a:endParaRPr lang="en-US" sz="1200" dirty="0"/>
          </a:p>
          <a:p>
            <a:r>
              <a:rPr lang="en-US" sz="1200" dirty="0"/>
              <a:t>*ANOVA;</a:t>
            </a:r>
          </a:p>
          <a:p>
            <a:r>
              <a:rPr lang="en-US" sz="1200" dirty="0"/>
              <a:t>proc </a:t>
            </a:r>
            <a:r>
              <a:rPr lang="en-US" sz="1200" dirty="0" err="1"/>
              <a:t>glm</a:t>
            </a:r>
            <a:r>
              <a:rPr lang="en-US" sz="1200" dirty="0"/>
              <a:t> data = </a:t>
            </a:r>
            <a:r>
              <a:rPr lang="en-US" sz="1200" dirty="0" err="1"/>
              <a:t>incomedata</a:t>
            </a:r>
            <a:r>
              <a:rPr lang="en-US" sz="1200" dirty="0"/>
              <a:t> order= DATA;</a:t>
            </a:r>
          </a:p>
          <a:p>
            <a:r>
              <a:rPr lang="en-US" sz="1200" dirty="0"/>
              <a:t>class Educ;</a:t>
            </a:r>
          </a:p>
          <a:p>
            <a:r>
              <a:rPr lang="en-US" sz="1200" dirty="0"/>
              <a:t>model logincome2005 = Educ; </a:t>
            </a:r>
          </a:p>
          <a:p>
            <a:r>
              <a:rPr lang="en-US" sz="1200" dirty="0"/>
              <a:t>run;</a:t>
            </a:r>
          </a:p>
        </p:txBody>
      </p:sp>
      <p:pic>
        <p:nvPicPr>
          <p:cNvPr id="6" name="Picture 5">
            <a:extLst>
              <a:ext uri="{FF2B5EF4-FFF2-40B4-BE49-F238E27FC236}">
                <a16:creationId xmlns:a16="http://schemas.microsoft.com/office/drawing/2014/main" id="{3B275251-5596-FF4C-B99C-8AFDC0A7EA02}"/>
              </a:ext>
            </a:extLst>
          </p:cNvPr>
          <p:cNvPicPr>
            <a:picLocks noChangeAspect="1"/>
          </p:cNvPicPr>
          <p:nvPr/>
        </p:nvPicPr>
        <p:blipFill>
          <a:blip r:embed="rId3"/>
          <a:stretch>
            <a:fillRect/>
          </a:stretch>
        </p:blipFill>
        <p:spPr>
          <a:xfrm>
            <a:off x="7391400" y="3150825"/>
            <a:ext cx="4343400" cy="3269226"/>
          </a:xfrm>
          <a:prstGeom prst="rect">
            <a:avLst/>
          </a:prstGeom>
        </p:spPr>
      </p:pic>
    </p:spTree>
    <p:extLst>
      <p:ext uri="{BB962C8B-B14F-4D97-AF65-F5344CB8AC3E}">
        <p14:creationId xmlns:p14="http://schemas.microsoft.com/office/powerpoint/2010/main" val="10568029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FDB88-1E98-1F40-BE9A-1D59C58A0357}"/>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F4E8111C-E79F-E046-95D3-2F17E9D911E3}"/>
              </a:ext>
            </a:extLst>
          </p:cNvPr>
          <p:cNvPicPr>
            <a:picLocks noChangeAspect="1"/>
          </p:cNvPicPr>
          <p:nvPr/>
        </p:nvPicPr>
        <p:blipFill>
          <a:blip r:embed="rId2"/>
          <a:stretch>
            <a:fillRect/>
          </a:stretch>
        </p:blipFill>
        <p:spPr>
          <a:xfrm>
            <a:off x="228600" y="1600200"/>
            <a:ext cx="5156200" cy="4851400"/>
          </a:xfrm>
          <a:prstGeom prst="rect">
            <a:avLst/>
          </a:prstGeom>
        </p:spPr>
      </p:pic>
      <p:pic>
        <p:nvPicPr>
          <p:cNvPr id="5" name="Picture 4">
            <a:extLst>
              <a:ext uri="{FF2B5EF4-FFF2-40B4-BE49-F238E27FC236}">
                <a16:creationId xmlns:a16="http://schemas.microsoft.com/office/drawing/2014/main" id="{66A96897-BFD7-F143-98A7-1E221384103C}"/>
              </a:ext>
            </a:extLst>
          </p:cNvPr>
          <p:cNvPicPr>
            <a:picLocks noChangeAspect="1"/>
          </p:cNvPicPr>
          <p:nvPr/>
        </p:nvPicPr>
        <p:blipFill>
          <a:blip r:embed="rId3"/>
          <a:stretch>
            <a:fillRect/>
          </a:stretch>
        </p:blipFill>
        <p:spPr>
          <a:xfrm>
            <a:off x="5539484" y="1793461"/>
            <a:ext cx="6613864" cy="4572000"/>
          </a:xfrm>
          <a:prstGeom prst="rect">
            <a:avLst/>
          </a:prstGeom>
        </p:spPr>
      </p:pic>
    </p:spTree>
    <p:extLst>
      <p:ext uri="{BB962C8B-B14F-4D97-AF65-F5344CB8AC3E}">
        <p14:creationId xmlns:p14="http://schemas.microsoft.com/office/powerpoint/2010/main" val="34070642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9295F-45BA-EA4B-8F30-1898AC896DDC}"/>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FF6DA6FF-0550-134F-BF41-924C80772B70}"/>
              </a:ext>
            </a:extLst>
          </p:cNvPr>
          <p:cNvPicPr>
            <a:picLocks noChangeAspect="1"/>
          </p:cNvPicPr>
          <p:nvPr/>
        </p:nvPicPr>
        <p:blipFill>
          <a:blip r:embed="rId2"/>
          <a:stretch>
            <a:fillRect/>
          </a:stretch>
        </p:blipFill>
        <p:spPr>
          <a:xfrm>
            <a:off x="1089667" y="2286000"/>
            <a:ext cx="10012666" cy="1403350"/>
          </a:xfrm>
          <a:prstGeom prst="rect">
            <a:avLst/>
          </a:prstGeom>
        </p:spPr>
      </p:pic>
      <p:sp>
        <p:nvSpPr>
          <p:cNvPr id="5" name="Rectangle 4">
            <a:extLst>
              <a:ext uri="{FF2B5EF4-FFF2-40B4-BE49-F238E27FC236}">
                <a16:creationId xmlns:a16="http://schemas.microsoft.com/office/drawing/2014/main" id="{0AC74BC9-73B0-1840-BD3D-34BB5AE7ABE9}"/>
              </a:ext>
            </a:extLst>
          </p:cNvPr>
          <p:cNvSpPr/>
          <p:nvPr/>
        </p:nvSpPr>
        <p:spPr>
          <a:xfrm>
            <a:off x="304800" y="4555987"/>
            <a:ext cx="11734800" cy="369332"/>
          </a:xfrm>
          <a:prstGeom prst="rect">
            <a:avLst/>
          </a:prstGeom>
        </p:spPr>
        <p:txBody>
          <a:bodyPr wrap="square">
            <a:spAutoFit/>
          </a:bodyPr>
          <a:lstStyle/>
          <a:p>
            <a:r>
              <a:rPr lang="en-US" b="1" dirty="0">
                <a:solidFill>
                  <a:srgbClr val="4F81BD"/>
                </a:solidFill>
                <a:latin typeface="Cambria" panose="02040503050406030204" pitchFamily="18" charset="0"/>
                <a:ea typeface="Cambria" panose="02040503050406030204" pitchFamily="18" charset="0"/>
                <a:cs typeface="Times New Roman" panose="02020603050405020304" pitchFamily="18" charset="0"/>
                <a:hlinkClick r:id="rId3"/>
              </a:rPr>
              <a:t>https://www.nlsinfo.org/content/cohorts/nlsy79/intro-to-the-sample/sample-design-screening-process</a:t>
            </a:r>
            <a:r>
              <a:rPr lang="en-US" b="1" dirty="0">
                <a:latin typeface="Cambria" panose="02040503050406030204" pitchFamily="18" charset="0"/>
                <a:ea typeface="Cambria" panose="02040503050406030204" pitchFamily="18" charset="0"/>
                <a:cs typeface="Times New Roman" panose="02020603050405020304" pitchFamily="18" charset="0"/>
              </a:rPr>
              <a:t>.</a:t>
            </a:r>
            <a:r>
              <a:rPr lang="en-US" dirty="0"/>
              <a:t> </a:t>
            </a:r>
          </a:p>
        </p:txBody>
      </p:sp>
    </p:spTree>
    <p:extLst>
      <p:ext uri="{BB962C8B-B14F-4D97-AF65-F5344CB8AC3E}">
        <p14:creationId xmlns:p14="http://schemas.microsoft.com/office/powerpoint/2010/main" val="2224590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981201"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228600" y="3741130"/>
            <a:ext cx="11811000" cy="267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p>
          <a:p>
            <a:pPr algn="ctr" eaLnBrk="1" hangingPunct="1">
              <a:lnSpc>
                <a:spcPct val="90000"/>
              </a:lnSpc>
              <a:buFont typeface="Wingdings" pitchFamily="2" charset="2"/>
              <a:buNone/>
            </a:pPr>
            <a:r>
              <a:rPr lang="en-US" altLang="en-US" sz="1800" dirty="0"/>
              <a:t>	</a:t>
            </a:r>
            <a:r>
              <a:rPr lang="en-US" altLang="en-US" sz="24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5" y="964929"/>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0876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5169A-13FC-9344-BF70-8895BDC8371D}"/>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9CCF3FC5-A22D-9149-8134-21B81ABA0ED4}"/>
              </a:ext>
            </a:extLst>
          </p:cNvPr>
          <p:cNvPicPr>
            <a:picLocks noChangeAspect="1"/>
          </p:cNvPicPr>
          <p:nvPr/>
        </p:nvPicPr>
        <p:blipFill>
          <a:blip r:embed="rId2"/>
          <a:stretch>
            <a:fillRect/>
          </a:stretch>
        </p:blipFill>
        <p:spPr>
          <a:xfrm>
            <a:off x="3579492" y="1600200"/>
            <a:ext cx="5033016" cy="4953000"/>
          </a:xfrm>
          <a:prstGeom prst="rect">
            <a:avLst/>
          </a:prstGeom>
        </p:spPr>
      </p:pic>
    </p:spTree>
    <p:extLst>
      <p:ext uri="{BB962C8B-B14F-4D97-AF65-F5344CB8AC3E}">
        <p14:creationId xmlns:p14="http://schemas.microsoft.com/office/powerpoint/2010/main" val="613371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33EFD4-C4AF-9740-A84C-59FE04FE7426}"/>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6A752270-3508-D94D-ABA5-808911680C9A}"/>
              </a:ext>
            </a:extLst>
          </p:cNvPr>
          <p:cNvPicPr>
            <a:picLocks noChangeAspect="1"/>
          </p:cNvPicPr>
          <p:nvPr/>
        </p:nvPicPr>
        <p:blipFill>
          <a:blip r:embed="rId2"/>
          <a:stretch>
            <a:fillRect/>
          </a:stretch>
        </p:blipFill>
        <p:spPr>
          <a:xfrm>
            <a:off x="916186" y="1524000"/>
            <a:ext cx="10359627" cy="4616450"/>
          </a:xfrm>
          <a:prstGeom prst="rect">
            <a:avLst/>
          </a:prstGeom>
        </p:spPr>
      </p:pic>
    </p:spTree>
    <p:extLst>
      <p:ext uri="{BB962C8B-B14F-4D97-AF65-F5344CB8AC3E}">
        <p14:creationId xmlns:p14="http://schemas.microsoft.com/office/powerpoint/2010/main" val="49130772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79F82-0DCB-CA46-A584-440D5D5C9B33}"/>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CB6B4BD9-AECE-E84C-9292-417C2B8C8357}"/>
              </a:ext>
            </a:extLst>
          </p:cNvPr>
          <p:cNvPicPr>
            <a:picLocks noChangeAspect="1"/>
          </p:cNvPicPr>
          <p:nvPr/>
        </p:nvPicPr>
        <p:blipFill rotWithShape="1">
          <a:blip r:embed="rId2"/>
          <a:srcRect b="35555"/>
          <a:stretch/>
        </p:blipFill>
        <p:spPr>
          <a:xfrm>
            <a:off x="381000" y="1600200"/>
            <a:ext cx="6910112" cy="4419600"/>
          </a:xfrm>
          <a:prstGeom prst="rect">
            <a:avLst/>
          </a:prstGeom>
        </p:spPr>
      </p:pic>
      <p:pic>
        <p:nvPicPr>
          <p:cNvPr id="5" name="Picture 4">
            <a:extLst>
              <a:ext uri="{FF2B5EF4-FFF2-40B4-BE49-F238E27FC236}">
                <a16:creationId xmlns:a16="http://schemas.microsoft.com/office/drawing/2014/main" id="{B1D44557-8793-BD4A-869D-5E27ABB297C0}"/>
              </a:ext>
            </a:extLst>
          </p:cNvPr>
          <p:cNvPicPr>
            <a:picLocks noChangeAspect="1"/>
          </p:cNvPicPr>
          <p:nvPr/>
        </p:nvPicPr>
        <p:blipFill rotWithShape="1">
          <a:blip r:embed="rId2"/>
          <a:srcRect t="64444"/>
          <a:stretch/>
        </p:blipFill>
        <p:spPr>
          <a:xfrm>
            <a:off x="5281888" y="3399183"/>
            <a:ext cx="6910112" cy="2438400"/>
          </a:xfrm>
          <a:prstGeom prst="rect">
            <a:avLst/>
          </a:prstGeom>
        </p:spPr>
      </p:pic>
    </p:spTree>
    <p:extLst>
      <p:ext uri="{BB962C8B-B14F-4D97-AF65-F5344CB8AC3E}">
        <p14:creationId xmlns:p14="http://schemas.microsoft.com/office/powerpoint/2010/main" val="11390917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41871-E93F-0D49-941C-DF75FB237040}"/>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3282AE2A-1C64-B543-84D7-28EE06FB9C55}"/>
              </a:ext>
            </a:extLst>
          </p:cNvPr>
          <p:cNvPicPr>
            <a:picLocks noChangeAspect="1"/>
          </p:cNvPicPr>
          <p:nvPr/>
        </p:nvPicPr>
        <p:blipFill>
          <a:blip r:embed="rId2"/>
          <a:stretch>
            <a:fillRect/>
          </a:stretch>
        </p:blipFill>
        <p:spPr>
          <a:xfrm>
            <a:off x="4191000" y="1391478"/>
            <a:ext cx="7645400" cy="5207000"/>
          </a:xfrm>
          <a:prstGeom prst="rect">
            <a:avLst/>
          </a:prstGeom>
        </p:spPr>
      </p:pic>
      <p:pic>
        <p:nvPicPr>
          <p:cNvPr id="5" name="Picture 4">
            <a:extLst>
              <a:ext uri="{FF2B5EF4-FFF2-40B4-BE49-F238E27FC236}">
                <a16:creationId xmlns:a16="http://schemas.microsoft.com/office/drawing/2014/main" id="{C8A5A236-782B-DB43-8EAE-92C40382CD6D}"/>
              </a:ext>
            </a:extLst>
          </p:cNvPr>
          <p:cNvPicPr>
            <a:picLocks noChangeAspect="1"/>
          </p:cNvPicPr>
          <p:nvPr/>
        </p:nvPicPr>
        <p:blipFill>
          <a:blip r:embed="rId3"/>
          <a:stretch>
            <a:fillRect/>
          </a:stretch>
        </p:blipFill>
        <p:spPr>
          <a:xfrm>
            <a:off x="609600" y="2743200"/>
            <a:ext cx="3441700" cy="2006600"/>
          </a:xfrm>
          <a:prstGeom prst="rect">
            <a:avLst/>
          </a:prstGeom>
        </p:spPr>
      </p:pic>
    </p:spTree>
    <p:extLst>
      <p:ext uri="{BB962C8B-B14F-4D97-AF65-F5344CB8AC3E}">
        <p14:creationId xmlns:p14="http://schemas.microsoft.com/office/powerpoint/2010/main" val="23284135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E94DC-61E3-9048-86BD-E893CCE3423B}"/>
              </a:ext>
            </a:extLst>
          </p:cNvPr>
          <p:cNvSpPr>
            <a:spLocks noGrp="1"/>
          </p:cNvSpPr>
          <p:nvPr>
            <p:ph type="title"/>
          </p:nvPr>
        </p:nvSpPr>
        <p:spPr/>
        <p:txBody>
          <a:bodyPr/>
          <a:lstStyle/>
          <a:p>
            <a:r>
              <a:rPr lang="en-US" dirty="0"/>
              <a:t>Question 3</a:t>
            </a:r>
          </a:p>
        </p:txBody>
      </p:sp>
      <p:pic>
        <p:nvPicPr>
          <p:cNvPr id="4" name="Picture 3">
            <a:extLst>
              <a:ext uri="{FF2B5EF4-FFF2-40B4-BE49-F238E27FC236}">
                <a16:creationId xmlns:a16="http://schemas.microsoft.com/office/drawing/2014/main" id="{20D147A7-FE12-E549-A2BF-7B41554C732D}"/>
              </a:ext>
            </a:extLst>
          </p:cNvPr>
          <p:cNvPicPr>
            <a:picLocks noChangeAspect="1"/>
          </p:cNvPicPr>
          <p:nvPr/>
        </p:nvPicPr>
        <p:blipFill>
          <a:blip r:embed="rId2"/>
          <a:stretch>
            <a:fillRect/>
          </a:stretch>
        </p:blipFill>
        <p:spPr>
          <a:xfrm>
            <a:off x="459023" y="1981200"/>
            <a:ext cx="11273954" cy="3658783"/>
          </a:xfrm>
          <a:prstGeom prst="rect">
            <a:avLst/>
          </a:prstGeom>
        </p:spPr>
      </p:pic>
    </p:spTree>
    <p:extLst>
      <p:ext uri="{BB962C8B-B14F-4D97-AF65-F5344CB8AC3E}">
        <p14:creationId xmlns:p14="http://schemas.microsoft.com/office/powerpoint/2010/main" val="2726154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2300-1266-A143-B667-BA00FB8DCEF1}"/>
              </a:ext>
            </a:extLst>
          </p:cNvPr>
          <p:cNvSpPr>
            <a:spLocks noGrp="1"/>
          </p:cNvSpPr>
          <p:nvPr>
            <p:ph type="title"/>
          </p:nvPr>
        </p:nvSpPr>
        <p:spPr/>
        <p:txBody>
          <a:bodyPr/>
          <a:lstStyle/>
          <a:p>
            <a:r>
              <a:rPr lang="en-US" dirty="0"/>
              <a:t>KW Approach!</a:t>
            </a:r>
          </a:p>
        </p:txBody>
      </p:sp>
      <p:sp>
        <p:nvSpPr>
          <p:cNvPr id="6" name="TextBox 5">
            <a:extLst>
              <a:ext uri="{FF2B5EF4-FFF2-40B4-BE49-F238E27FC236}">
                <a16:creationId xmlns:a16="http://schemas.microsoft.com/office/drawing/2014/main" id="{E724B645-14FB-3440-BB28-14247AC60A4A}"/>
              </a:ext>
            </a:extLst>
          </p:cNvPr>
          <p:cNvSpPr txBox="1"/>
          <p:nvPr/>
        </p:nvSpPr>
        <p:spPr>
          <a:xfrm>
            <a:off x="990597" y="5950586"/>
            <a:ext cx="10210800" cy="646331"/>
          </a:xfrm>
          <a:prstGeom prst="rect">
            <a:avLst/>
          </a:prstGeom>
          <a:noFill/>
        </p:spPr>
        <p:txBody>
          <a:bodyPr wrap="square" rtlCol="0">
            <a:spAutoFit/>
          </a:bodyPr>
          <a:lstStyle/>
          <a:p>
            <a:r>
              <a:rPr lang="en-US" dirty="0"/>
              <a:t>There is overwhelming evidence at the .05 level of significance to suggest that at least one pair of median comes are different (</a:t>
            </a:r>
            <a:r>
              <a:rPr lang="en-US" dirty="0" err="1"/>
              <a:t>pvalue</a:t>
            </a:r>
            <a:r>
              <a:rPr lang="en-US" dirty="0"/>
              <a:t> from a Kruskal Wallis test &lt; .0000001).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99EF6D-7169-3945-B4F8-68236631FB80}"/>
                  </a:ext>
                </a:extLst>
              </p:cNvPr>
              <p:cNvSpPr txBox="1"/>
              <p:nvPr/>
            </p:nvSpPr>
            <p:spPr>
              <a:xfrm>
                <a:off x="2343147" y="3636065"/>
                <a:ext cx="347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𝐴𝑙𝑙</m:t>
                      </m:r>
                      <m:r>
                        <a:rPr lang="en-US" b="0" i="1" smtClean="0">
                          <a:latin typeface="Cambria Math" panose="02040503050406030204" pitchFamily="18" charset="0"/>
                        </a:rPr>
                        <m:t> </m:t>
                      </m:r>
                      <m:r>
                        <a:rPr lang="en-US" b="0" i="1" smtClean="0">
                          <a:latin typeface="Cambria Math" panose="02040503050406030204" pitchFamily="18" charset="0"/>
                        </a:rPr>
                        <m:t>𝑔𝑟𝑜𝑢𝑝</m:t>
                      </m:r>
                      <m:r>
                        <a:rPr lang="en-US" b="0" i="1" smtClean="0">
                          <a:latin typeface="Cambria Math" panose="02040503050406030204" pitchFamily="18" charset="0"/>
                        </a:rPr>
                        <m:t> </m:t>
                      </m:r>
                      <m:r>
                        <a:rPr lang="en-US" b="0" i="1" smtClean="0">
                          <a:latin typeface="Cambria Math" panose="02040503050406030204" pitchFamily="18" charset="0"/>
                        </a:rPr>
                        <m:t>𝑚𝑒𝑑𝑖𝑎𝑛𝑠</m:t>
                      </m:r>
                      <m:r>
                        <a:rPr lang="en-US" b="0" i="1" smtClean="0">
                          <a:latin typeface="Cambria Math" panose="02040503050406030204" pitchFamily="18" charset="0"/>
                        </a:rPr>
                        <m:t> </m:t>
                      </m:r>
                      <m:r>
                        <a:rPr lang="en-US" b="0" i="1" smtClean="0">
                          <a:latin typeface="Cambria Math" panose="02040503050406030204" pitchFamily="18" charset="0"/>
                        </a:rPr>
                        <m:t>𝑎𝑟𝑒</m:t>
                      </m:r>
                      <m:r>
                        <a:rPr lang="en-US" b="0" i="1" smtClean="0">
                          <a:latin typeface="Cambria Math" panose="02040503050406030204" pitchFamily="18" charset="0"/>
                        </a:rPr>
                        <m:t> </m:t>
                      </m:r>
                      <m:r>
                        <a:rPr lang="en-US" b="0" i="1" smtClean="0">
                          <a:latin typeface="Cambria Math" panose="02040503050406030204" pitchFamily="18" charset="0"/>
                        </a:rPr>
                        <m:t>𝑒𝑞𝑢𝑎𝑙</m:t>
                      </m:r>
                      <m:r>
                        <a:rPr lang="en-US" b="0" i="1" smtClean="0">
                          <a:latin typeface="Cambria Math" panose="02040503050406030204" pitchFamily="18" charset="0"/>
                        </a:rPr>
                        <m:t>.</m:t>
                      </m:r>
                    </m:oMath>
                  </m:oMathPara>
                </a14:m>
                <a:endParaRPr lang="en-US" b="0" dirty="0"/>
              </a:p>
            </p:txBody>
          </p:sp>
        </mc:Choice>
        <mc:Fallback xmlns="">
          <p:sp>
            <p:nvSpPr>
              <p:cNvPr id="3" name="TextBox 2">
                <a:extLst>
                  <a:ext uri="{FF2B5EF4-FFF2-40B4-BE49-F238E27FC236}">
                    <a16:creationId xmlns:a16="http://schemas.microsoft.com/office/drawing/2014/main" id="{0D99EF6D-7169-3945-B4F8-68236631FB80}"/>
                  </a:ext>
                </a:extLst>
              </p:cNvPr>
              <p:cNvSpPr txBox="1">
                <a:spLocks noRot="1" noChangeAspect="1" noMove="1" noResize="1" noEditPoints="1" noAdjustHandles="1" noChangeArrowheads="1" noChangeShapeType="1" noTextEdit="1"/>
              </p:cNvSpPr>
              <p:nvPr/>
            </p:nvSpPr>
            <p:spPr>
              <a:xfrm>
                <a:off x="2343147" y="3636065"/>
                <a:ext cx="3470758" cy="276999"/>
              </a:xfrm>
              <a:prstGeom prst="rect">
                <a:avLst/>
              </a:prstGeom>
              <a:blipFill>
                <a:blip r:embed="rId3"/>
                <a:stretch>
                  <a:fillRect l="-1095" t="-4348" r="-365"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E19230-F39B-2740-9306-C600AC24D071}"/>
                  </a:ext>
                </a:extLst>
              </p:cNvPr>
              <p:cNvSpPr txBox="1"/>
              <p:nvPr/>
            </p:nvSpPr>
            <p:spPr>
              <a:xfrm>
                <a:off x="2319956" y="3938272"/>
                <a:ext cx="57148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𝐴𝑡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𝑝𝑎𝑖𝑟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𝑔𝑟𝑜𝑢𝑝</m:t>
                      </m:r>
                      <m:r>
                        <a:rPr lang="en-US" b="0" i="1" smtClean="0">
                          <a:latin typeface="Cambria Math" panose="02040503050406030204" pitchFamily="18" charset="0"/>
                        </a:rPr>
                        <m:t> </m:t>
                      </m:r>
                      <m:r>
                        <a:rPr lang="en-US" b="0" i="1" smtClean="0">
                          <a:latin typeface="Cambria Math" panose="02040503050406030204" pitchFamily="18" charset="0"/>
                        </a:rPr>
                        <m:t>𝑚𝑒𝑑𝑖𝑎𝑛𝑠</m:t>
                      </m:r>
                      <m:r>
                        <a:rPr lang="en-US" b="0" i="1" smtClean="0">
                          <a:latin typeface="Cambria Math" panose="02040503050406030204" pitchFamily="18" charset="0"/>
                        </a:rPr>
                        <m:t> </m:t>
                      </m:r>
                      <m:r>
                        <a:rPr lang="en-US" b="0" i="1" smtClean="0">
                          <a:latin typeface="Cambria Math" panose="02040503050406030204" pitchFamily="18" charset="0"/>
                        </a:rPr>
                        <m:t>𝑎𝑟𝑒</m:t>
                      </m:r>
                      <m:r>
                        <a:rPr lang="en-US" b="0" i="1" smtClean="0">
                          <a:latin typeface="Cambria Math" panose="02040503050406030204" pitchFamily="18" charset="0"/>
                        </a:rPr>
                        <m:t> </m:t>
                      </m:r>
                      <m:r>
                        <a:rPr lang="en-US" b="0" i="1" smtClean="0">
                          <a:latin typeface="Cambria Math" panose="02040503050406030204" pitchFamily="18" charset="0"/>
                        </a:rPr>
                        <m:t>𝑑𝑖𝑓𝑓𝑒𝑟𝑒𝑛𝑡</m:t>
                      </m:r>
                      <m:r>
                        <a:rPr lang="en-US" b="0" i="1" smtClean="0">
                          <a:latin typeface="Cambria Math" panose="02040503050406030204" pitchFamily="18" charset="0"/>
                        </a:rPr>
                        <m:t>.</m:t>
                      </m:r>
                    </m:oMath>
                  </m:oMathPara>
                </a14:m>
                <a:endParaRPr lang="en-US" b="0" dirty="0"/>
              </a:p>
            </p:txBody>
          </p:sp>
        </mc:Choice>
        <mc:Fallback xmlns="">
          <p:sp>
            <p:nvSpPr>
              <p:cNvPr id="7" name="TextBox 6">
                <a:extLst>
                  <a:ext uri="{FF2B5EF4-FFF2-40B4-BE49-F238E27FC236}">
                    <a16:creationId xmlns:a16="http://schemas.microsoft.com/office/drawing/2014/main" id="{C9E19230-F39B-2740-9306-C600AC24D071}"/>
                  </a:ext>
                </a:extLst>
              </p:cNvPr>
              <p:cNvSpPr txBox="1">
                <a:spLocks noRot="1" noChangeAspect="1" noMove="1" noResize="1" noEditPoints="1" noAdjustHandles="1" noChangeArrowheads="1" noChangeShapeType="1" noTextEdit="1"/>
              </p:cNvSpPr>
              <p:nvPr/>
            </p:nvSpPr>
            <p:spPr>
              <a:xfrm>
                <a:off x="2319956" y="3938272"/>
                <a:ext cx="5714898" cy="276999"/>
              </a:xfrm>
              <a:prstGeom prst="rect">
                <a:avLst/>
              </a:prstGeom>
              <a:blipFill>
                <a:blip r:embed="rId4"/>
                <a:stretch>
                  <a:fillRect t="-4545" b="-4545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2F9B199-7FC2-5048-91D6-67026C607994}"/>
              </a:ext>
            </a:extLst>
          </p:cNvPr>
          <p:cNvSpPr txBox="1"/>
          <p:nvPr/>
        </p:nvSpPr>
        <p:spPr>
          <a:xfrm>
            <a:off x="2343147" y="4343400"/>
            <a:ext cx="4819653" cy="646331"/>
          </a:xfrm>
          <a:prstGeom prst="rect">
            <a:avLst/>
          </a:prstGeom>
          <a:noFill/>
        </p:spPr>
        <p:txBody>
          <a:bodyPr wrap="square" rtlCol="0">
            <a:spAutoFit/>
          </a:bodyPr>
          <a:lstStyle/>
          <a:p>
            <a:r>
              <a:rPr lang="en-US" dirty="0"/>
              <a:t>Critical Value from a chi square distribution with 4 degrees of freedom is: 9.487729</a:t>
            </a:r>
          </a:p>
        </p:txBody>
      </p:sp>
      <p:sp>
        <p:nvSpPr>
          <p:cNvPr id="10" name="TextBox 9">
            <a:extLst>
              <a:ext uri="{FF2B5EF4-FFF2-40B4-BE49-F238E27FC236}">
                <a16:creationId xmlns:a16="http://schemas.microsoft.com/office/drawing/2014/main" id="{3803C9D8-5A16-2247-AB17-7889FE72049A}"/>
              </a:ext>
            </a:extLst>
          </p:cNvPr>
          <p:cNvSpPr txBox="1"/>
          <p:nvPr/>
        </p:nvSpPr>
        <p:spPr>
          <a:xfrm>
            <a:off x="2343147" y="5091356"/>
            <a:ext cx="2834258" cy="369332"/>
          </a:xfrm>
          <a:prstGeom prst="rect">
            <a:avLst/>
          </a:prstGeom>
          <a:noFill/>
        </p:spPr>
        <p:txBody>
          <a:bodyPr wrap="square" rtlCol="0">
            <a:spAutoFit/>
          </a:bodyPr>
          <a:lstStyle/>
          <a:p>
            <a:r>
              <a:rPr lang="en-US" dirty="0"/>
              <a:t>Test Statistic = 349.45</a:t>
            </a:r>
          </a:p>
        </p:txBody>
      </p:sp>
      <p:sp>
        <p:nvSpPr>
          <p:cNvPr id="11" name="TextBox 10">
            <a:extLst>
              <a:ext uri="{FF2B5EF4-FFF2-40B4-BE49-F238E27FC236}">
                <a16:creationId xmlns:a16="http://schemas.microsoft.com/office/drawing/2014/main" id="{FD601BB5-27F8-F94B-906A-DACDEB334C58}"/>
              </a:ext>
            </a:extLst>
          </p:cNvPr>
          <p:cNvSpPr txBox="1"/>
          <p:nvPr/>
        </p:nvSpPr>
        <p:spPr>
          <a:xfrm>
            <a:off x="2353086" y="5520971"/>
            <a:ext cx="2834258" cy="369332"/>
          </a:xfrm>
          <a:prstGeom prst="rect">
            <a:avLst/>
          </a:prstGeom>
          <a:noFill/>
        </p:spPr>
        <p:txBody>
          <a:bodyPr wrap="square" rtlCol="0">
            <a:spAutoFit/>
          </a:bodyPr>
          <a:lstStyle/>
          <a:p>
            <a:r>
              <a:rPr lang="en-US" dirty="0" err="1"/>
              <a:t>Pvalue</a:t>
            </a:r>
            <a:r>
              <a:rPr lang="en-US" dirty="0"/>
              <a:t> &lt; .0000000001</a:t>
            </a:r>
          </a:p>
        </p:txBody>
      </p:sp>
      <p:sp>
        <p:nvSpPr>
          <p:cNvPr id="12" name="TextBox 11">
            <a:extLst>
              <a:ext uri="{FF2B5EF4-FFF2-40B4-BE49-F238E27FC236}">
                <a16:creationId xmlns:a16="http://schemas.microsoft.com/office/drawing/2014/main" id="{CAD2D7B6-45EB-3445-903D-4DCFBE905E77}"/>
              </a:ext>
            </a:extLst>
          </p:cNvPr>
          <p:cNvSpPr txBox="1"/>
          <p:nvPr/>
        </p:nvSpPr>
        <p:spPr>
          <a:xfrm>
            <a:off x="5943600" y="5523347"/>
            <a:ext cx="2834258" cy="369332"/>
          </a:xfrm>
          <a:prstGeom prst="rect">
            <a:avLst/>
          </a:prstGeom>
          <a:noFill/>
        </p:spPr>
        <p:txBody>
          <a:bodyPr wrap="square" rtlCol="0">
            <a:spAutoFit/>
          </a:bodyPr>
          <a:lstStyle/>
          <a:p>
            <a:r>
              <a:rPr lang="en-US" dirty="0"/>
              <a:t>Decision: Reject Ho</a:t>
            </a:r>
          </a:p>
        </p:txBody>
      </p:sp>
      <p:pic>
        <p:nvPicPr>
          <p:cNvPr id="4" name="Picture 3">
            <a:extLst>
              <a:ext uri="{FF2B5EF4-FFF2-40B4-BE49-F238E27FC236}">
                <a16:creationId xmlns:a16="http://schemas.microsoft.com/office/drawing/2014/main" id="{65B2F7F2-2110-1697-0404-2B479E9250AC}"/>
              </a:ext>
            </a:extLst>
          </p:cNvPr>
          <p:cNvPicPr>
            <a:picLocks noChangeAspect="1"/>
          </p:cNvPicPr>
          <p:nvPr/>
        </p:nvPicPr>
        <p:blipFill>
          <a:blip r:embed="rId5"/>
          <a:stretch>
            <a:fillRect/>
          </a:stretch>
        </p:blipFill>
        <p:spPr>
          <a:xfrm>
            <a:off x="2751227" y="1558319"/>
            <a:ext cx="6689545" cy="1587848"/>
          </a:xfrm>
          <a:prstGeom prst="rect">
            <a:avLst/>
          </a:prstGeom>
        </p:spPr>
      </p:pic>
      <p:pic>
        <p:nvPicPr>
          <p:cNvPr id="5" name="Picture 4">
            <a:extLst>
              <a:ext uri="{FF2B5EF4-FFF2-40B4-BE49-F238E27FC236}">
                <a16:creationId xmlns:a16="http://schemas.microsoft.com/office/drawing/2014/main" id="{479ACB25-FEE6-FD45-1B31-7A3ABB590C70}"/>
              </a:ext>
            </a:extLst>
          </p:cNvPr>
          <p:cNvPicPr>
            <a:picLocks noChangeAspect="1"/>
          </p:cNvPicPr>
          <p:nvPr/>
        </p:nvPicPr>
        <p:blipFill>
          <a:blip r:embed="rId6"/>
          <a:stretch>
            <a:fillRect/>
          </a:stretch>
        </p:blipFill>
        <p:spPr>
          <a:xfrm>
            <a:off x="9440772" y="4412565"/>
            <a:ext cx="1473200" cy="508000"/>
          </a:xfrm>
          <a:prstGeom prst="rect">
            <a:avLst/>
          </a:prstGeom>
        </p:spPr>
      </p:pic>
    </p:spTree>
    <p:extLst>
      <p:ext uri="{BB962C8B-B14F-4D97-AF65-F5344CB8AC3E}">
        <p14:creationId xmlns:p14="http://schemas.microsoft.com/office/powerpoint/2010/main" val="277231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8" grpId="0"/>
      <p:bldP spid="10" grpId="0"/>
      <p:bldP spid="11" grpId="0"/>
      <p:bldP spid="1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7881C-740E-F80D-54E0-0462342434C8}"/>
              </a:ext>
            </a:extLst>
          </p:cNvPr>
          <p:cNvSpPr>
            <a:spLocks noGrp="1"/>
          </p:cNvSpPr>
          <p:nvPr>
            <p:ph type="title"/>
          </p:nvPr>
        </p:nvSpPr>
        <p:spPr/>
        <p:txBody>
          <a:bodyPr/>
          <a:lstStyle/>
          <a:p>
            <a:r>
              <a:rPr lang="en-US" dirty="0" err="1"/>
              <a:t>ChatGPT</a:t>
            </a:r>
            <a:r>
              <a:rPr lang="en-US" dirty="0"/>
              <a:t> Approach</a:t>
            </a:r>
          </a:p>
        </p:txBody>
      </p:sp>
      <p:pic>
        <p:nvPicPr>
          <p:cNvPr id="5" name="Picture 4">
            <a:extLst>
              <a:ext uri="{FF2B5EF4-FFF2-40B4-BE49-F238E27FC236}">
                <a16:creationId xmlns:a16="http://schemas.microsoft.com/office/drawing/2014/main" id="{F8A4028B-6023-E957-D0A7-8954BD74F369}"/>
              </a:ext>
            </a:extLst>
          </p:cNvPr>
          <p:cNvPicPr>
            <a:picLocks noChangeAspect="1"/>
          </p:cNvPicPr>
          <p:nvPr/>
        </p:nvPicPr>
        <p:blipFill>
          <a:blip r:embed="rId2"/>
          <a:stretch>
            <a:fillRect/>
          </a:stretch>
        </p:blipFill>
        <p:spPr>
          <a:xfrm>
            <a:off x="304800" y="1560444"/>
            <a:ext cx="5514728" cy="5029200"/>
          </a:xfrm>
          <a:prstGeom prst="rect">
            <a:avLst/>
          </a:prstGeom>
        </p:spPr>
      </p:pic>
      <p:pic>
        <p:nvPicPr>
          <p:cNvPr id="6" name="Picture 5">
            <a:extLst>
              <a:ext uri="{FF2B5EF4-FFF2-40B4-BE49-F238E27FC236}">
                <a16:creationId xmlns:a16="http://schemas.microsoft.com/office/drawing/2014/main" id="{24715D13-3CA0-3C50-5DB4-946B466FF329}"/>
              </a:ext>
            </a:extLst>
          </p:cNvPr>
          <p:cNvPicPr>
            <a:picLocks noChangeAspect="1"/>
          </p:cNvPicPr>
          <p:nvPr/>
        </p:nvPicPr>
        <p:blipFill>
          <a:blip r:embed="rId3"/>
          <a:stretch>
            <a:fillRect/>
          </a:stretch>
        </p:blipFill>
        <p:spPr>
          <a:xfrm>
            <a:off x="6096000" y="1563757"/>
            <a:ext cx="5921276" cy="5065643"/>
          </a:xfrm>
          <a:prstGeom prst="rect">
            <a:avLst/>
          </a:prstGeom>
        </p:spPr>
      </p:pic>
    </p:spTree>
    <p:extLst>
      <p:ext uri="{BB962C8B-B14F-4D97-AF65-F5344CB8AC3E}">
        <p14:creationId xmlns:p14="http://schemas.microsoft.com/office/powerpoint/2010/main" val="716440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7EA8-85C9-80FF-5DD0-FAD8195A844D}"/>
              </a:ext>
            </a:extLst>
          </p:cNvPr>
          <p:cNvSpPr>
            <a:spLocks noGrp="1"/>
          </p:cNvSpPr>
          <p:nvPr>
            <p:ph type="title"/>
          </p:nvPr>
        </p:nvSpPr>
        <p:spPr/>
        <p:txBody>
          <a:bodyPr/>
          <a:lstStyle/>
          <a:p>
            <a:r>
              <a:rPr lang="en-US" dirty="0" err="1"/>
              <a:t>ChatGPT</a:t>
            </a:r>
            <a:r>
              <a:rPr lang="en-US" dirty="0"/>
              <a:t> Approach</a:t>
            </a:r>
          </a:p>
        </p:txBody>
      </p:sp>
      <p:pic>
        <p:nvPicPr>
          <p:cNvPr id="4" name="Picture 3">
            <a:extLst>
              <a:ext uri="{FF2B5EF4-FFF2-40B4-BE49-F238E27FC236}">
                <a16:creationId xmlns:a16="http://schemas.microsoft.com/office/drawing/2014/main" id="{2800FC4C-D714-ABB5-7AE0-5EDF35DDD9B1}"/>
              </a:ext>
            </a:extLst>
          </p:cNvPr>
          <p:cNvPicPr>
            <a:picLocks noChangeAspect="1"/>
          </p:cNvPicPr>
          <p:nvPr/>
        </p:nvPicPr>
        <p:blipFill>
          <a:blip r:embed="rId2"/>
          <a:stretch>
            <a:fillRect/>
          </a:stretch>
        </p:blipFill>
        <p:spPr>
          <a:xfrm>
            <a:off x="183783" y="1510749"/>
            <a:ext cx="5759817" cy="5121964"/>
          </a:xfrm>
          <a:prstGeom prst="rect">
            <a:avLst/>
          </a:prstGeom>
        </p:spPr>
      </p:pic>
      <p:pic>
        <p:nvPicPr>
          <p:cNvPr id="5" name="Picture 4">
            <a:extLst>
              <a:ext uri="{FF2B5EF4-FFF2-40B4-BE49-F238E27FC236}">
                <a16:creationId xmlns:a16="http://schemas.microsoft.com/office/drawing/2014/main" id="{57E5D1CE-1FDC-06DE-220E-7540210D9409}"/>
              </a:ext>
            </a:extLst>
          </p:cNvPr>
          <p:cNvPicPr>
            <a:picLocks noChangeAspect="1"/>
          </p:cNvPicPr>
          <p:nvPr/>
        </p:nvPicPr>
        <p:blipFill>
          <a:blip r:embed="rId3"/>
          <a:stretch>
            <a:fillRect/>
          </a:stretch>
        </p:blipFill>
        <p:spPr>
          <a:xfrm>
            <a:off x="6248400" y="1676400"/>
            <a:ext cx="4724400" cy="3027573"/>
          </a:xfrm>
          <a:prstGeom prst="rect">
            <a:avLst/>
          </a:prstGeom>
        </p:spPr>
      </p:pic>
      <p:pic>
        <p:nvPicPr>
          <p:cNvPr id="6" name="Picture 5">
            <a:extLst>
              <a:ext uri="{FF2B5EF4-FFF2-40B4-BE49-F238E27FC236}">
                <a16:creationId xmlns:a16="http://schemas.microsoft.com/office/drawing/2014/main" id="{C26B4978-B3DA-5693-0328-DE3C86346BC6}"/>
              </a:ext>
            </a:extLst>
          </p:cNvPr>
          <p:cNvPicPr>
            <a:picLocks noChangeAspect="1"/>
          </p:cNvPicPr>
          <p:nvPr/>
        </p:nvPicPr>
        <p:blipFill>
          <a:blip r:embed="rId4"/>
          <a:stretch>
            <a:fillRect/>
          </a:stretch>
        </p:blipFill>
        <p:spPr>
          <a:xfrm>
            <a:off x="6248400" y="4741924"/>
            <a:ext cx="3657600" cy="1367327"/>
          </a:xfrm>
          <a:prstGeom prst="rect">
            <a:avLst/>
          </a:prstGeom>
        </p:spPr>
      </p:pic>
      <p:pic>
        <p:nvPicPr>
          <p:cNvPr id="7" name="Picture 6">
            <a:extLst>
              <a:ext uri="{FF2B5EF4-FFF2-40B4-BE49-F238E27FC236}">
                <a16:creationId xmlns:a16="http://schemas.microsoft.com/office/drawing/2014/main" id="{C2A36E53-163E-6848-E427-C73A75E0B40D}"/>
              </a:ext>
            </a:extLst>
          </p:cNvPr>
          <p:cNvPicPr>
            <a:picLocks noChangeAspect="1"/>
          </p:cNvPicPr>
          <p:nvPr/>
        </p:nvPicPr>
        <p:blipFill>
          <a:blip r:embed="rId5"/>
          <a:stretch>
            <a:fillRect/>
          </a:stretch>
        </p:blipFill>
        <p:spPr>
          <a:xfrm>
            <a:off x="10195560" y="2618686"/>
            <a:ext cx="1219455" cy="1143000"/>
          </a:xfrm>
          <a:prstGeom prst="rect">
            <a:avLst/>
          </a:prstGeom>
        </p:spPr>
      </p:pic>
      <p:pic>
        <p:nvPicPr>
          <p:cNvPr id="8" name="Picture 7">
            <a:extLst>
              <a:ext uri="{FF2B5EF4-FFF2-40B4-BE49-F238E27FC236}">
                <a16:creationId xmlns:a16="http://schemas.microsoft.com/office/drawing/2014/main" id="{347EE2D0-CA18-B880-DB79-52DF67ED42F9}"/>
              </a:ext>
            </a:extLst>
          </p:cNvPr>
          <p:cNvPicPr>
            <a:picLocks noChangeAspect="1"/>
          </p:cNvPicPr>
          <p:nvPr/>
        </p:nvPicPr>
        <p:blipFill>
          <a:blip r:embed="rId6"/>
          <a:stretch>
            <a:fillRect/>
          </a:stretch>
        </p:blipFill>
        <p:spPr>
          <a:xfrm>
            <a:off x="10199359" y="3889761"/>
            <a:ext cx="1215656" cy="1139439"/>
          </a:xfrm>
          <a:prstGeom prst="rect">
            <a:avLst/>
          </a:prstGeom>
        </p:spPr>
      </p:pic>
      <p:pic>
        <p:nvPicPr>
          <p:cNvPr id="9" name="Picture 8">
            <a:extLst>
              <a:ext uri="{FF2B5EF4-FFF2-40B4-BE49-F238E27FC236}">
                <a16:creationId xmlns:a16="http://schemas.microsoft.com/office/drawing/2014/main" id="{6680D759-C29C-D8F8-612E-409A10ABDAE4}"/>
              </a:ext>
            </a:extLst>
          </p:cNvPr>
          <p:cNvPicPr>
            <a:picLocks noChangeAspect="1"/>
          </p:cNvPicPr>
          <p:nvPr/>
        </p:nvPicPr>
        <p:blipFill>
          <a:blip r:embed="rId7"/>
          <a:stretch>
            <a:fillRect/>
          </a:stretch>
        </p:blipFill>
        <p:spPr>
          <a:xfrm>
            <a:off x="10195560" y="5181600"/>
            <a:ext cx="1215656" cy="1139439"/>
          </a:xfrm>
          <a:prstGeom prst="rect">
            <a:avLst/>
          </a:prstGeom>
        </p:spPr>
      </p:pic>
      <p:sp>
        <p:nvSpPr>
          <p:cNvPr id="10" name="Rectangle 9">
            <a:extLst>
              <a:ext uri="{FF2B5EF4-FFF2-40B4-BE49-F238E27FC236}">
                <a16:creationId xmlns:a16="http://schemas.microsoft.com/office/drawing/2014/main" id="{5A524F1E-D031-9428-011F-23AB69E4987D}"/>
              </a:ext>
            </a:extLst>
          </p:cNvPr>
          <p:cNvSpPr/>
          <p:nvPr/>
        </p:nvSpPr>
        <p:spPr>
          <a:xfrm>
            <a:off x="6248400" y="4038600"/>
            <a:ext cx="2743200" cy="1295400"/>
          </a:xfrm>
          <a:prstGeom prst="rect">
            <a:avLst/>
          </a:prstGeom>
          <a:solidFill>
            <a:srgbClr val="00B050">
              <a:alpha val="19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8F14BCC-099B-085F-75F5-C914E206A569}"/>
              </a:ext>
            </a:extLst>
          </p:cNvPr>
          <p:cNvSpPr/>
          <p:nvPr/>
        </p:nvSpPr>
        <p:spPr>
          <a:xfrm>
            <a:off x="6233160" y="5334001"/>
            <a:ext cx="3657600" cy="813202"/>
          </a:xfrm>
          <a:prstGeom prst="rect">
            <a:avLst/>
          </a:prstGeom>
          <a:solidFill>
            <a:srgbClr val="00B050">
              <a:alpha val="55000"/>
            </a:srgbClr>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2ED379A4-2412-9148-A273-3375E52A93E4}"/>
              </a:ext>
            </a:extLst>
          </p:cNvPr>
          <p:cNvSpPr txBox="1"/>
          <p:nvPr/>
        </p:nvSpPr>
        <p:spPr>
          <a:xfrm>
            <a:off x="9144000" y="4419600"/>
            <a:ext cx="304800" cy="369332"/>
          </a:xfrm>
          <a:prstGeom prst="rect">
            <a:avLst/>
          </a:prstGeom>
          <a:noFill/>
        </p:spPr>
        <p:txBody>
          <a:bodyPr wrap="square" rtlCol="0">
            <a:spAutoFit/>
          </a:bodyPr>
          <a:lstStyle/>
          <a:p>
            <a:r>
              <a:rPr lang="en-US" dirty="0">
                <a:solidFill>
                  <a:srgbClr val="00B050"/>
                </a:solidFill>
              </a:rPr>
              <a:t>!</a:t>
            </a:r>
          </a:p>
        </p:txBody>
      </p:sp>
      <p:sp>
        <p:nvSpPr>
          <p:cNvPr id="13" name="TextBox 12">
            <a:extLst>
              <a:ext uri="{FF2B5EF4-FFF2-40B4-BE49-F238E27FC236}">
                <a16:creationId xmlns:a16="http://schemas.microsoft.com/office/drawing/2014/main" id="{500F2290-8122-4A80-72A4-F8E7621A4D46}"/>
              </a:ext>
            </a:extLst>
          </p:cNvPr>
          <p:cNvSpPr txBox="1"/>
          <p:nvPr/>
        </p:nvSpPr>
        <p:spPr>
          <a:xfrm>
            <a:off x="8061960" y="6136373"/>
            <a:ext cx="777240" cy="369332"/>
          </a:xfrm>
          <a:prstGeom prst="rect">
            <a:avLst/>
          </a:prstGeom>
          <a:noFill/>
        </p:spPr>
        <p:txBody>
          <a:bodyPr wrap="square" rtlCol="0">
            <a:spAutoFit/>
          </a:bodyPr>
          <a:lstStyle/>
          <a:p>
            <a:r>
              <a:rPr lang="en-US" dirty="0">
                <a:solidFill>
                  <a:srgbClr val="00B050"/>
                </a:solidFill>
              </a:rPr>
              <a:t>!!!</a:t>
            </a:r>
          </a:p>
        </p:txBody>
      </p:sp>
    </p:spTree>
    <p:extLst>
      <p:ext uri="{BB962C8B-B14F-4D97-AF65-F5344CB8AC3E}">
        <p14:creationId xmlns:p14="http://schemas.microsoft.com/office/powerpoint/2010/main" val="285738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xit" presetSubtype="0" fill="hold" grpId="1" nodeType="clickEffect">
                                  <p:stCondLst>
                                    <p:cond delay="0"/>
                                  </p:stCondLst>
                                  <p:childTnLst>
                                    <p:animEffect transition="out" filter="fade">
                                      <p:cBhvr>
                                        <p:cTn id="31" dur="500"/>
                                        <p:tgtEl>
                                          <p:spTgt spid="10"/>
                                        </p:tgtEl>
                                      </p:cBhvr>
                                    </p:animEffect>
                                    <p:set>
                                      <p:cBhvr>
                                        <p:cTn id="32" dur="1" fill="hold">
                                          <p:stCondLst>
                                            <p:cond delay="499"/>
                                          </p:stCondLst>
                                        </p:cTn>
                                        <p:tgtEl>
                                          <p:spTgt spid="10"/>
                                        </p:tgtEl>
                                        <p:attrNameLst>
                                          <p:attrName>style.visibility</p:attrName>
                                        </p:attrNameLst>
                                      </p:cBhvr>
                                      <p:to>
                                        <p:strVal val="hidden"/>
                                      </p:to>
                                    </p:set>
                                  </p:childTnLst>
                                </p:cTn>
                              </p:par>
                              <p:par>
                                <p:cTn id="33" presetID="10" presetClass="exit" presetSubtype="0" fill="hold" grpId="1" nodeType="withEffect">
                                  <p:stCondLst>
                                    <p:cond delay="0"/>
                                  </p:stCondLst>
                                  <p:childTnLst>
                                    <p:animEffect transition="out" filter="fade">
                                      <p:cBhvr>
                                        <p:cTn id="34" dur="500"/>
                                        <p:tgtEl>
                                          <p:spTgt spid="12"/>
                                        </p:tgtEl>
                                      </p:cBhvr>
                                    </p:animEffect>
                                    <p:set>
                                      <p:cBhvr>
                                        <p:cTn id="35" dur="1" fill="hold">
                                          <p:stCondLst>
                                            <p:cond delay="499"/>
                                          </p:stCondLst>
                                        </p:cTn>
                                        <p:tgtEl>
                                          <p:spTgt spid="12"/>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2" grpId="0"/>
      <p:bldP spid="12" grpId="1"/>
      <p:bldP spid="13"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47EA8-85C9-80FF-5DD0-FAD8195A844D}"/>
              </a:ext>
            </a:extLst>
          </p:cNvPr>
          <p:cNvSpPr>
            <a:spLocks noGrp="1"/>
          </p:cNvSpPr>
          <p:nvPr>
            <p:ph type="title"/>
          </p:nvPr>
        </p:nvSpPr>
        <p:spPr/>
        <p:txBody>
          <a:bodyPr/>
          <a:lstStyle/>
          <a:p>
            <a:r>
              <a:rPr lang="en-US" dirty="0" err="1"/>
              <a:t>ChatGPT</a:t>
            </a:r>
            <a:r>
              <a:rPr lang="en-US" dirty="0"/>
              <a:t> Approach</a:t>
            </a:r>
          </a:p>
        </p:txBody>
      </p:sp>
      <p:pic>
        <p:nvPicPr>
          <p:cNvPr id="6" name="Picture 5">
            <a:extLst>
              <a:ext uri="{FF2B5EF4-FFF2-40B4-BE49-F238E27FC236}">
                <a16:creationId xmlns:a16="http://schemas.microsoft.com/office/drawing/2014/main" id="{C26B4978-B3DA-5693-0328-DE3C86346BC6}"/>
              </a:ext>
            </a:extLst>
          </p:cNvPr>
          <p:cNvPicPr>
            <a:picLocks noChangeAspect="1"/>
          </p:cNvPicPr>
          <p:nvPr/>
        </p:nvPicPr>
        <p:blipFill rotWithShape="1">
          <a:blip r:embed="rId2"/>
          <a:srcRect t="43098"/>
          <a:stretch/>
        </p:blipFill>
        <p:spPr>
          <a:xfrm>
            <a:off x="535251" y="2667000"/>
            <a:ext cx="11121497" cy="2365740"/>
          </a:xfrm>
          <a:prstGeom prst="rect">
            <a:avLst/>
          </a:prstGeom>
        </p:spPr>
      </p:pic>
      <p:sp>
        <p:nvSpPr>
          <p:cNvPr id="12" name="TextBox 11">
            <a:extLst>
              <a:ext uri="{FF2B5EF4-FFF2-40B4-BE49-F238E27FC236}">
                <a16:creationId xmlns:a16="http://schemas.microsoft.com/office/drawing/2014/main" id="{2ED379A4-2412-9148-A273-3375E52A93E4}"/>
              </a:ext>
            </a:extLst>
          </p:cNvPr>
          <p:cNvSpPr txBox="1"/>
          <p:nvPr/>
        </p:nvSpPr>
        <p:spPr>
          <a:xfrm>
            <a:off x="9144000" y="4419600"/>
            <a:ext cx="304800" cy="369332"/>
          </a:xfrm>
          <a:prstGeom prst="rect">
            <a:avLst/>
          </a:prstGeom>
          <a:noFill/>
        </p:spPr>
        <p:txBody>
          <a:bodyPr wrap="square" rtlCol="0">
            <a:spAutoFit/>
          </a:bodyPr>
          <a:lstStyle/>
          <a:p>
            <a:r>
              <a:rPr lang="en-US" dirty="0">
                <a:solidFill>
                  <a:srgbClr val="00B050"/>
                </a:solidFill>
              </a:rPr>
              <a:t>!</a:t>
            </a:r>
          </a:p>
        </p:txBody>
      </p:sp>
      <p:cxnSp>
        <p:nvCxnSpPr>
          <p:cNvPr id="14" name="Straight Arrow Connector 13">
            <a:extLst>
              <a:ext uri="{FF2B5EF4-FFF2-40B4-BE49-F238E27FC236}">
                <a16:creationId xmlns:a16="http://schemas.microsoft.com/office/drawing/2014/main" id="{02258C38-0452-5939-A857-0998AA28341E}"/>
              </a:ext>
            </a:extLst>
          </p:cNvPr>
          <p:cNvCxnSpPr>
            <a:cxnSpLocks/>
          </p:cNvCxnSpPr>
          <p:nvPr/>
        </p:nvCxnSpPr>
        <p:spPr>
          <a:xfrm flipH="1">
            <a:off x="6858000" y="2895600"/>
            <a:ext cx="838200" cy="762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4E8F62A-3616-17E6-58F7-C3E20D85ED4C}"/>
              </a:ext>
            </a:extLst>
          </p:cNvPr>
          <p:cNvSpPr txBox="1"/>
          <p:nvPr/>
        </p:nvSpPr>
        <p:spPr>
          <a:xfrm>
            <a:off x="7772400" y="2066835"/>
            <a:ext cx="2667000" cy="923330"/>
          </a:xfrm>
          <a:prstGeom prst="rect">
            <a:avLst/>
          </a:prstGeom>
          <a:noFill/>
        </p:spPr>
        <p:txBody>
          <a:bodyPr wrap="square" rtlCol="0">
            <a:spAutoFit/>
          </a:bodyPr>
          <a:lstStyle/>
          <a:p>
            <a:r>
              <a:rPr lang="en-US" dirty="0"/>
              <a:t>It is looking at a subset of the data… this is easily solved in time.</a:t>
            </a:r>
          </a:p>
        </p:txBody>
      </p:sp>
      <p:pic>
        <p:nvPicPr>
          <p:cNvPr id="18" name="Picture 17">
            <a:extLst>
              <a:ext uri="{FF2B5EF4-FFF2-40B4-BE49-F238E27FC236}">
                <a16:creationId xmlns:a16="http://schemas.microsoft.com/office/drawing/2014/main" id="{49E8A1F7-2063-B236-E488-AA505B090357}"/>
              </a:ext>
            </a:extLst>
          </p:cNvPr>
          <p:cNvPicPr>
            <a:picLocks noChangeAspect="1"/>
          </p:cNvPicPr>
          <p:nvPr/>
        </p:nvPicPr>
        <p:blipFill>
          <a:blip r:embed="rId3"/>
          <a:stretch>
            <a:fillRect/>
          </a:stretch>
        </p:blipFill>
        <p:spPr>
          <a:xfrm>
            <a:off x="3926152" y="2184400"/>
            <a:ext cx="3429000" cy="711200"/>
          </a:xfrm>
          <a:prstGeom prst="rect">
            <a:avLst/>
          </a:prstGeom>
        </p:spPr>
      </p:pic>
      <p:cxnSp>
        <p:nvCxnSpPr>
          <p:cNvPr id="19" name="Straight Arrow Connector 18">
            <a:extLst>
              <a:ext uri="{FF2B5EF4-FFF2-40B4-BE49-F238E27FC236}">
                <a16:creationId xmlns:a16="http://schemas.microsoft.com/office/drawing/2014/main" id="{59F99D6A-6912-1961-1844-FC0F7EC50368}"/>
              </a:ext>
            </a:extLst>
          </p:cNvPr>
          <p:cNvCxnSpPr>
            <a:cxnSpLocks/>
          </p:cNvCxnSpPr>
          <p:nvPr/>
        </p:nvCxnSpPr>
        <p:spPr>
          <a:xfrm>
            <a:off x="4714252" y="2606691"/>
            <a:ext cx="2067548" cy="10509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2040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xit" presetSubtype="0" fill="hold" grpId="1" nodeType="withEffect">
                                  <p:stCondLst>
                                    <p:cond delay="0"/>
                                  </p:stCondLst>
                                  <p:childTnLst>
                                    <p:animEffect transition="out" filter="fade">
                                      <p:cBhvr>
                                        <p:cTn id="12" dur="500"/>
                                        <p:tgtEl>
                                          <p:spTgt spid="12"/>
                                        </p:tgtEl>
                                      </p:cBhvr>
                                    </p:animEffect>
                                    <p:set>
                                      <p:cBhvr>
                                        <p:cTn id="13" dur="1" fill="hold">
                                          <p:stCondLst>
                                            <p:cond delay="499"/>
                                          </p:stCondLst>
                                        </p:cTn>
                                        <p:tgtEl>
                                          <p:spTgt spid="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83" y="2895600"/>
            <a:ext cx="8628434" cy="1450757"/>
          </a:xfrm>
        </p:spPr>
        <p:txBody>
          <a:bodyPr/>
          <a:lstStyle/>
          <a:p>
            <a:pPr algn="ctr"/>
            <a:r>
              <a:rPr lang="en-US" dirty="0"/>
              <a:t>End Question 3</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49</a:t>
            </a:fld>
            <a:endParaRPr lang="en-US" altLang="en-US" dirty="0"/>
          </a:p>
        </p:txBody>
      </p:sp>
    </p:spTree>
    <p:extLst>
      <p:ext uri="{BB962C8B-B14F-4D97-AF65-F5344CB8AC3E}">
        <p14:creationId xmlns:p14="http://schemas.microsoft.com/office/powerpoint/2010/main" val="14966015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5C91A0-BCE3-4942-8FA7-745A8CF43781}"/>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719943" y="533421"/>
            <a:ext cx="882314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063422" y="1106269"/>
                <a:ext cx="975697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not equal to 21. To do this, we take a sample of size n = 7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063422" y="1106269"/>
                <a:ext cx="9756978" cy="646331"/>
              </a:xfrm>
              <a:prstGeom prst="rect">
                <a:avLst/>
              </a:prstGeom>
              <a:blipFill>
                <a:blip r:embed="rId3"/>
                <a:stretch>
                  <a:fillRect t="-3774" r="-519" b="-11321"/>
                </a:stretch>
              </a:blipFill>
            </p:spPr>
            <p:txBody>
              <a:bodyPr/>
              <a:lstStyle/>
              <a:p>
                <a:r>
                  <a:rPr lang="en-US">
                    <a:noFill/>
                  </a:rPr>
                  <a:t> </a:t>
                </a:r>
              </a:p>
            </p:txBody>
          </p:sp>
        </mc:Fallback>
      </mc:AlternateContent>
      <p:sp>
        <p:nvSpPr>
          <p:cNvPr id="5" name="TextBox 4"/>
          <p:cNvSpPr txBox="1"/>
          <p:nvPr/>
        </p:nvSpPr>
        <p:spPr>
          <a:xfrm>
            <a:off x="381001" y="1815256"/>
            <a:ext cx="8904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13956" y="1668959"/>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13956" y="1668959"/>
                <a:ext cx="1514582" cy="769441"/>
              </a:xfrm>
              <a:prstGeom prst="rect">
                <a:avLst/>
              </a:prstGeom>
              <a:blipFill>
                <a:blip r:embed="rId4"/>
                <a:stretch>
                  <a:fillRect l="-4132" b="-14754"/>
                </a:stretch>
              </a:blipFill>
            </p:spPr>
            <p:txBody>
              <a:bodyPr/>
              <a:lstStyle/>
              <a:p>
                <a:r>
                  <a:rPr lang="en-US">
                    <a:noFill/>
                  </a:rPr>
                  <a:t> </a:t>
                </a:r>
              </a:p>
            </p:txBody>
          </p:sp>
        </mc:Fallback>
      </mc:AlternateContent>
      <p:sp>
        <p:nvSpPr>
          <p:cNvPr id="10" name="TextBox 9"/>
          <p:cNvSpPr txBox="1"/>
          <p:nvPr/>
        </p:nvSpPr>
        <p:spPr>
          <a:xfrm>
            <a:off x="1719943" y="2283244"/>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684426" y="4070312"/>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601200" y="3884851"/>
                <a:ext cx="2150284" cy="12222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oMath>
                  </m:oMathPara>
                </a14:m>
                <a:endPar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a:ln>
                            <a:noFill/>
                          </a:ln>
                          <a:solidFill>
                            <a:srgbClr val="FF0000"/>
                          </a:solidFill>
                          <a:effectLst/>
                          <a:uLnTx/>
                          <a:uFillTx/>
                          <a:latin typeface="Cambria Math"/>
                          <a:ea typeface="+mn-ea"/>
                          <a:cs typeface="+mn-cs"/>
                        </a:rPr>
                        <m:t>=</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𝟑</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𝟑𝟏</m:t>
                      </m:r>
                    </m:oMath>
                  </m:oMathPara>
                </a14:m>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601200" y="3884851"/>
                <a:ext cx="2150284" cy="122225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85516" y="3886288"/>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85516" y="3886288"/>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1684426" y="4565358"/>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P-value 0.0162 &lt; 0.05</a:t>
            </a:r>
          </a:p>
        </p:txBody>
      </p:sp>
      <p:pic>
        <p:nvPicPr>
          <p:cNvPr id="6" name="Picture 5"/>
          <p:cNvPicPr>
            <a:picLocks noChangeAspect="1"/>
          </p:cNvPicPr>
          <p:nvPr/>
        </p:nvPicPr>
        <p:blipFill>
          <a:blip r:embed="rId7"/>
          <a:stretch>
            <a:fillRect/>
          </a:stretch>
        </p:blipFill>
        <p:spPr>
          <a:xfrm>
            <a:off x="3319036" y="2744909"/>
            <a:ext cx="4265084" cy="1363503"/>
          </a:xfrm>
          <a:prstGeom prst="rect">
            <a:avLst/>
          </a:prstGeom>
        </p:spPr>
      </p:pic>
      <p:sp>
        <p:nvSpPr>
          <p:cNvPr id="12" name="TextBox 11"/>
          <p:cNvSpPr txBox="1"/>
          <p:nvPr/>
        </p:nvSpPr>
        <p:spPr>
          <a:xfrm>
            <a:off x="1684426" y="5024735"/>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5:  REJECT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p:sp>
        <p:nvSpPr>
          <p:cNvPr id="13" name="TextBox 12"/>
          <p:cNvSpPr txBox="1"/>
          <p:nvPr/>
        </p:nvSpPr>
        <p:spPr>
          <a:xfrm>
            <a:off x="152400" y="5457160"/>
            <a:ext cx="11887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Step 6:  There is sufficient evidence to conclude that the true mean age of patrons at the Comber at 7pm is not equal to 21 (</a:t>
            </a:r>
            <a:r>
              <a:rPr kumimoji="0" lang="en-US" sz="1800" b="0" i="0" u="none" strike="noStrike" kern="1200" cap="none" spc="0" normalizeH="0" baseline="0" noProof="0" dirty="0">
                <a:ln>
                  <a:noFill/>
                </a:ln>
                <a:solidFill>
                  <a:srgbClr val="FF0000"/>
                </a:solidFill>
                <a:effectLst/>
                <a:uLnTx/>
                <a:uFillTx/>
                <a:latin typeface="Arial"/>
                <a:ea typeface="+mn-ea"/>
                <a:cs typeface="+mn-cs"/>
              </a:rPr>
              <a:t>p-value =0.0162 </a:t>
            </a:r>
            <a:r>
              <a:rPr kumimoji="0" lang="en-US" sz="1800" b="0" i="0" u="none" strike="noStrike" kern="1200" cap="none" spc="0" normalizeH="0" baseline="0" noProof="0" dirty="0">
                <a:ln>
                  <a:noFill/>
                </a:ln>
                <a:solidFill>
                  <a:srgbClr val="000000"/>
                </a:solidFill>
                <a:effectLst/>
                <a:uLnTx/>
                <a:uFillTx/>
                <a:latin typeface="Arial"/>
                <a:ea typeface="+mn-ea"/>
                <a:cs typeface="+mn-cs"/>
              </a:rPr>
              <a:t>from a t-test). We could also say that there is sufficient evidence to conclude that the true mean is greater than 21. (Consider the red area in the right most tail.) </a:t>
            </a:r>
            <a:r>
              <a:rPr kumimoji="0" lang="en-US" sz="1800" b="0" i="0" u="none" strike="noStrike" kern="1200" cap="none" spc="0" normalizeH="0" baseline="0" noProof="0" dirty="0">
                <a:ln>
                  <a:noFill/>
                </a:ln>
                <a:solidFill>
                  <a:srgbClr val="FF0000"/>
                </a:solidFill>
                <a:effectLst/>
                <a:uLnTx/>
                <a:uFillTx/>
                <a:latin typeface="Arial"/>
                <a:ea typeface="+mn-ea"/>
                <a:cs typeface="+mn-cs"/>
              </a:rPr>
              <a:t>This was not a random sample of all times, only at 7pm; thus, the result cannot be applied to the bar at all times.  The results are nevertheless intriguing.</a:t>
            </a:r>
            <a:r>
              <a:rPr kumimoji="0" lang="en-US" sz="1800" b="0" i="0" u="none" strike="noStrike" kern="1200" cap="none" spc="0" normalizeH="0" baseline="0" noProof="0" dirty="0">
                <a:ln>
                  <a:noFill/>
                </a:ln>
                <a:solidFill>
                  <a:srgbClr val="000000"/>
                </a:solidFill>
                <a:effectLst/>
                <a:uLnTx/>
                <a:uFillTx/>
                <a:latin typeface="Arial"/>
                <a:ea typeface="+mn-ea"/>
                <a:cs typeface="+mn-cs"/>
              </a:rPr>
              <a:t>   </a:t>
            </a:r>
          </a:p>
        </p:txBody>
      </p:sp>
      <p:sp>
        <p:nvSpPr>
          <p:cNvPr id="7" name="Rectangle 6">
            <a:extLst>
              <a:ext uri="{FF2B5EF4-FFF2-40B4-BE49-F238E27FC236}">
                <a16:creationId xmlns:a16="http://schemas.microsoft.com/office/drawing/2014/main" id="{243836C1-DD52-33FD-6503-531ED2D7767A}"/>
              </a:ext>
            </a:extLst>
          </p:cNvPr>
          <p:cNvSpPr/>
          <p:nvPr/>
        </p:nvSpPr>
        <p:spPr>
          <a:xfrm>
            <a:off x="8001000" y="1371600"/>
            <a:ext cx="1524000" cy="3810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4AD47B85-29DA-828F-68B5-38C313D75210}"/>
              </a:ext>
            </a:extLst>
          </p:cNvPr>
          <p:cNvSpPr/>
          <p:nvPr/>
        </p:nvSpPr>
        <p:spPr>
          <a:xfrm>
            <a:off x="10515600" y="4177816"/>
            <a:ext cx="533400" cy="3810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411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7" grpId="0" animBg="1"/>
      <p:bldP spid="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3429001"/>
            <a:ext cx="9753600" cy="1450757"/>
          </a:xfrm>
        </p:spPr>
        <p:txBody>
          <a:bodyPr/>
          <a:lstStyle/>
          <a:p>
            <a:pPr algn="ctr"/>
            <a:r>
              <a:rPr lang="en-US" dirty="0"/>
              <a:t>Extra Practice</a:t>
            </a:r>
            <a:br>
              <a:rPr lang="en-US" dirty="0"/>
            </a:br>
            <a:r>
              <a:rPr lang="en-US" dirty="0"/>
              <a:t>Used to be a Breakout Long Ago…</a:t>
            </a:r>
            <a:br>
              <a:rPr lang="en-US" dirty="0"/>
            </a:b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50</a:t>
            </a:fld>
            <a:endParaRPr lang="en-US" altLang="en-US" dirty="0"/>
          </a:p>
        </p:txBody>
      </p:sp>
    </p:spTree>
    <p:extLst>
      <p:ext uri="{BB962C8B-B14F-4D97-AF65-F5344CB8AC3E}">
        <p14:creationId xmlns:p14="http://schemas.microsoft.com/office/powerpoint/2010/main" val="25940805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DC45-1F5C-434E-84E8-FE00831D382F}"/>
              </a:ext>
            </a:extLst>
          </p:cNvPr>
          <p:cNvSpPr>
            <a:spLocks noGrp="1"/>
          </p:cNvSpPr>
          <p:nvPr>
            <p:ph type="title"/>
          </p:nvPr>
        </p:nvSpPr>
        <p:spPr/>
        <p:txBody>
          <a:bodyPr/>
          <a:lstStyle/>
          <a:p>
            <a:r>
              <a:rPr lang="en-US" dirty="0"/>
              <a:t>Plant Growth Experiment</a:t>
            </a:r>
          </a:p>
        </p:txBody>
      </p:sp>
      <p:sp>
        <p:nvSpPr>
          <p:cNvPr id="3" name="Content Placeholder 2">
            <a:extLst>
              <a:ext uri="{FF2B5EF4-FFF2-40B4-BE49-F238E27FC236}">
                <a16:creationId xmlns:a16="http://schemas.microsoft.com/office/drawing/2014/main" id="{B4E215F9-5265-524F-A709-85EDDD8412FE}"/>
              </a:ext>
            </a:extLst>
          </p:cNvPr>
          <p:cNvSpPr>
            <a:spLocks noGrp="1"/>
          </p:cNvSpPr>
          <p:nvPr>
            <p:ph idx="1"/>
          </p:nvPr>
        </p:nvSpPr>
        <p:spPr/>
        <p:txBody>
          <a:bodyPr/>
          <a:lstStyle/>
          <a:p>
            <a:pPr marL="0" indent="0">
              <a:buNone/>
            </a:pPr>
            <a:r>
              <a:rPr lang="en-US" dirty="0"/>
              <a:t>The data in the </a:t>
            </a:r>
            <a:r>
              <a:rPr lang="en-US" dirty="0" err="1"/>
              <a:t>PlantGrowth</a:t>
            </a:r>
            <a:r>
              <a:rPr lang="en-US" dirty="0"/>
              <a:t> dataset are results from an experiment to compare yields (as measured by dried weight of plants) obtained under a control and two different treatment conditions.</a:t>
            </a:r>
          </a:p>
          <a:p>
            <a:pPr marL="0" indent="0">
              <a:buNone/>
            </a:pPr>
            <a:endParaRPr lang="en-US" dirty="0"/>
          </a:p>
          <a:p>
            <a:pPr marL="0" indent="0">
              <a:buNone/>
            </a:pPr>
            <a:r>
              <a:rPr lang="en-US" dirty="0"/>
              <a:t>Your goal is to detect any difference in the location of the distribution of weights between the control group and the two treatment groups (mean or median).</a:t>
            </a:r>
          </a:p>
        </p:txBody>
      </p:sp>
    </p:spTree>
    <p:extLst>
      <p:ext uri="{BB962C8B-B14F-4D97-AF65-F5344CB8AC3E}">
        <p14:creationId xmlns:p14="http://schemas.microsoft.com/office/powerpoint/2010/main" val="18786023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A292D-450A-4E4D-BC4D-255A16B885D8}"/>
              </a:ext>
            </a:extLst>
          </p:cNvPr>
          <p:cNvSpPr>
            <a:spLocks noGrp="1"/>
          </p:cNvSpPr>
          <p:nvPr>
            <p:ph type="title"/>
          </p:nvPr>
        </p:nvSpPr>
        <p:spPr/>
        <p:txBody>
          <a:bodyPr/>
          <a:lstStyle/>
          <a:p>
            <a:r>
              <a:rPr lang="en-US" dirty="0"/>
              <a:t>Plot the Data!</a:t>
            </a:r>
          </a:p>
        </p:txBody>
      </p:sp>
      <p:pic>
        <p:nvPicPr>
          <p:cNvPr id="4" name="Picture 3">
            <a:extLst>
              <a:ext uri="{FF2B5EF4-FFF2-40B4-BE49-F238E27FC236}">
                <a16:creationId xmlns:a16="http://schemas.microsoft.com/office/drawing/2014/main" id="{61BC602E-160B-5D48-A4F9-D5DB8A0D9603}"/>
              </a:ext>
            </a:extLst>
          </p:cNvPr>
          <p:cNvPicPr>
            <a:picLocks noChangeAspect="1"/>
          </p:cNvPicPr>
          <p:nvPr/>
        </p:nvPicPr>
        <p:blipFill>
          <a:blip r:embed="rId2"/>
          <a:stretch>
            <a:fillRect/>
          </a:stretch>
        </p:blipFill>
        <p:spPr>
          <a:xfrm>
            <a:off x="6629400" y="1447800"/>
            <a:ext cx="4449003" cy="2582641"/>
          </a:xfrm>
          <a:prstGeom prst="rect">
            <a:avLst/>
          </a:prstGeom>
        </p:spPr>
      </p:pic>
      <p:sp>
        <p:nvSpPr>
          <p:cNvPr id="5" name="Rectangle 4">
            <a:extLst>
              <a:ext uri="{FF2B5EF4-FFF2-40B4-BE49-F238E27FC236}">
                <a16:creationId xmlns:a16="http://schemas.microsoft.com/office/drawing/2014/main" id="{E9D28954-5870-144C-89E4-AEC01C7686E1}"/>
              </a:ext>
            </a:extLst>
          </p:cNvPr>
          <p:cNvSpPr/>
          <p:nvPr/>
        </p:nvSpPr>
        <p:spPr>
          <a:xfrm>
            <a:off x="334617" y="1872220"/>
            <a:ext cx="6096000" cy="1200329"/>
          </a:xfrm>
          <a:prstGeom prst="rect">
            <a:avLst/>
          </a:prstGeom>
        </p:spPr>
        <p:txBody>
          <a:bodyPr>
            <a:spAutoFit/>
          </a:bodyPr>
          <a:lstStyle/>
          <a:p>
            <a:r>
              <a:rPr lang="en-US" dirty="0" err="1"/>
              <a:t>PlantGrowth</a:t>
            </a:r>
            <a:r>
              <a:rPr lang="en-US" dirty="0"/>
              <a:t> %&gt;%</a:t>
            </a:r>
          </a:p>
          <a:p>
            <a:r>
              <a:rPr lang="en-US" dirty="0"/>
              <a:t>	</a:t>
            </a:r>
            <a:r>
              <a:rPr lang="en-US" dirty="0" err="1"/>
              <a:t>ggplot</a:t>
            </a:r>
            <a:r>
              <a:rPr lang="en-US" dirty="0"/>
              <a:t>(</a:t>
            </a:r>
            <a:r>
              <a:rPr lang="en-US" dirty="0" err="1"/>
              <a:t>aes</a:t>
            </a:r>
            <a:r>
              <a:rPr lang="en-US" dirty="0"/>
              <a:t>(x = weight, color = group)) + 	</a:t>
            </a:r>
            <a:r>
              <a:rPr lang="en-US" dirty="0" err="1"/>
              <a:t>geom_histogram</a:t>
            </a:r>
            <a:r>
              <a:rPr lang="en-US" dirty="0"/>
              <a:t>() + </a:t>
            </a:r>
          </a:p>
          <a:p>
            <a:r>
              <a:rPr lang="en-US" dirty="0"/>
              <a:t>	</a:t>
            </a:r>
            <a:r>
              <a:rPr lang="en-US" dirty="0" err="1"/>
              <a:t>facet_wrap</a:t>
            </a:r>
            <a:r>
              <a:rPr lang="en-US" dirty="0"/>
              <a:t>(~group)</a:t>
            </a:r>
          </a:p>
        </p:txBody>
      </p:sp>
      <p:pic>
        <p:nvPicPr>
          <p:cNvPr id="6" name="Picture 5">
            <a:extLst>
              <a:ext uri="{FF2B5EF4-FFF2-40B4-BE49-F238E27FC236}">
                <a16:creationId xmlns:a16="http://schemas.microsoft.com/office/drawing/2014/main" id="{E5CBA751-4E63-F44F-883D-A16CA250DBAB}"/>
              </a:ext>
            </a:extLst>
          </p:cNvPr>
          <p:cNvPicPr>
            <a:picLocks noChangeAspect="1"/>
          </p:cNvPicPr>
          <p:nvPr/>
        </p:nvPicPr>
        <p:blipFill>
          <a:blip r:embed="rId3"/>
          <a:stretch>
            <a:fillRect/>
          </a:stretch>
        </p:blipFill>
        <p:spPr>
          <a:xfrm>
            <a:off x="6629400" y="4118879"/>
            <a:ext cx="4449003" cy="2582641"/>
          </a:xfrm>
          <a:prstGeom prst="rect">
            <a:avLst/>
          </a:prstGeom>
        </p:spPr>
      </p:pic>
      <p:sp>
        <p:nvSpPr>
          <p:cNvPr id="7" name="Rectangle 6">
            <a:extLst>
              <a:ext uri="{FF2B5EF4-FFF2-40B4-BE49-F238E27FC236}">
                <a16:creationId xmlns:a16="http://schemas.microsoft.com/office/drawing/2014/main" id="{9E59A5C6-8BB2-794A-BE26-2EF49578C74F}"/>
              </a:ext>
            </a:extLst>
          </p:cNvPr>
          <p:cNvSpPr/>
          <p:nvPr/>
        </p:nvSpPr>
        <p:spPr>
          <a:xfrm>
            <a:off x="334617" y="4267200"/>
            <a:ext cx="6096000" cy="1477328"/>
          </a:xfrm>
          <a:prstGeom prst="rect">
            <a:avLst/>
          </a:prstGeom>
        </p:spPr>
        <p:txBody>
          <a:bodyPr>
            <a:spAutoFit/>
          </a:bodyPr>
          <a:lstStyle/>
          <a:p>
            <a:r>
              <a:rPr lang="en-US" dirty="0" err="1"/>
              <a:t>PlantGrowth</a:t>
            </a:r>
            <a:r>
              <a:rPr lang="en-US" dirty="0"/>
              <a:t> %&gt;%</a:t>
            </a:r>
          </a:p>
          <a:p>
            <a:r>
              <a:rPr lang="en-US" dirty="0"/>
              <a:t>    </a:t>
            </a:r>
            <a:r>
              <a:rPr lang="en-US" dirty="0" err="1"/>
              <a:t>ggplot</a:t>
            </a:r>
            <a:r>
              <a:rPr lang="en-US" dirty="0"/>
              <a:t>(</a:t>
            </a:r>
            <a:r>
              <a:rPr lang="en-US" dirty="0" err="1"/>
              <a:t>aes</a:t>
            </a:r>
            <a:r>
              <a:rPr lang="en-US" dirty="0"/>
              <a:t>(sample = weight, color = group)) + 	</a:t>
            </a:r>
            <a:r>
              <a:rPr lang="en-US" dirty="0" err="1"/>
              <a:t>geom_qq</a:t>
            </a:r>
            <a:r>
              <a:rPr lang="en-US" dirty="0"/>
              <a:t>() + </a:t>
            </a:r>
          </a:p>
          <a:p>
            <a:r>
              <a:rPr lang="en-US" dirty="0"/>
              <a:t>	</a:t>
            </a:r>
            <a:r>
              <a:rPr lang="en-US" dirty="0" err="1"/>
              <a:t>geom_qq_line</a:t>
            </a:r>
            <a:r>
              <a:rPr lang="en-US" dirty="0"/>
              <a:t>() + </a:t>
            </a:r>
          </a:p>
          <a:p>
            <a:r>
              <a:rPr lang="en-US" dirty="0"/>
              <a:t>	</a:t>
            </a:r>
            <a:r>
              <a:rPr lang="en-US" dirty="0" err="1"/>
              <a:t>facet_wrap</a:t>
            </a:r>
            <a:r>
              <a:rPr lang="en-US" dirty="0"/>
              <a:t>(~group)</a:t>
            </a:r>
          </a:p>
        </p:txBody>
      </p:sp>
    </p:spTree>
    <p:extLst>
      <p:ext uri="{BB962C8B-B14F-4D97-AF65-F5344CB8AC3E}">
        <p14:creationId xmlns:p14="http://schemas.microsoft.com/office/powerpoint/2010/main" val="4201186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2300-1266-A143-B667-BA00FB8DCEF1}"/>
              </a:ext>
            </a:extLst>
          </p:cNvPr>
          <p:cNvSpPr>
            <a:spLocks noGrp="1"/>
          </p:cNvSpPr>
          <p:nvPr>
            <p:ph type="title"/>
          </p:nvPr>
        </p:nvSpPr>
        <p:spPr/>
        <p:txBody>
          <a:bodyPr/>
          <a:lstStyle/>
          <a:p>
            <a:r>
              <a:rPr lang="en-US" dirty="0"/>
              <a:t>Conduct the KW Test!</a:t>
            </a:r>
          </a:p>
        </p:txBody>
      </p:sp>
      <p:pic>
        <p:nvPicPr>
          <p:cNvPr id="4" name="Picture 3">
            <a:extLst>
              <a:ext uri="{FF2B5EF4-FFF2-40B4-BE49-F238E27FC236}">
                <a16:creationId xmlns:a16="http://schemas.microsoft.com/office/drawing/2014/main" id="{154B8814-EA72-B449-88D6-DBCD4E25AE9D}"/>
              </a:ext>
            </a:extLst>
          </p:cNvPr>
          <p:cNvPicPr>
            <a:picLocks noChangeAspect="1"/>
          </p:cNvPicPr>
          <p:nvPr/>
        </p:nvPicPr>
        <p:blipFill>
          <a:blip r:embed="rId2"/>
          <a:stretch>
            <a:fillRect/>
          </a:stretch>
        </p:blipFill>
        <p:spPr>
          <a:xfrm>
            <a:off x="2343147" y="2181639"/>
            <a:ext cx="7505700" cy="1257300"/>
          </a:xfrm>
          <a:prstGeom prst="rect">
            <a:avLst/>
          </a:prstGeom>
        </p:spPr>
      </p:pic>
      <p:sp>
        <p:nvSpPr>
          <p:cNvPr id="5" name="Rectangle 4">
            <a:extLst>
              <a:ext uri="{FF2B5EF4-FFF2-40B4-BE49-F238E27FC236}">
                <a16:creationId xmlns:a16="http://schemas.microsoft.com/office/drawing/2014/main" id="{B8E8E7F7-1140-5B49-8F82-8D8E331536D4}"/>
              </a:ext>
            </a:extLst>
          </p:cNvPr>
          <p:cNvSpPr/>
          <p:nvPr/>
        </p:nvSpPr>
        <p:spPr>
          <a:xfrm>
            <a:off x="3592748" y="1510100"/>
            <a:ext cx="5006499" cy="369332"/>
          </a:xfrm>
          <a:prstGeom prst="rect">
            <a:avLst/>
          </a:prstGeom>
        </p:spPr>
        <p:txBody>
          <a:bodyPr wrap="none">
            <a:spAutoFit/>
          </a:bodyPr>
          <a:lstStyle/>
          <a:p>
            <a:r>
              <a:rPr lang="en-US" dirty="0" err="1"/>
              <a:t>kruskal.test</a:t>
            </a:r>
            <a:r>
              <a:rPr lang="en-US" dirty="0"/>
              <a:t>(</a:t>
            </a:r>
            <a:r>
              <a:rPr lang="en-US" dirty="0" err="1"/>
              <a:t>weight~group</a:t>
            </a:r>
            <a:r>
              <a:rPr lang="en-US" dirty="0"/>
              <a:t>, data = </a:t>
            </a:r>
            <a:r>
              <a:rPr lang="en-US" dirty="0" err="1"/>
              <a:t>PlantGrowth</a:t>
            </a:r>
            <a:r>
              <a:rPr lang="en-US" dirty="0"/>
              <a:t>)</a:t>
            </a:r>
          </a:p>
        </p:txBody>
      </p:sp>
      <p:sp>
        <p:nvSpPr>
          <p:cNvPr id="6" name="TextBox 5">
            <a:extLst>
              <a:ext uri="{FF2B5EF4-FFF2-40B4-BE49-F238E27FC236}">
                <a16:creationId xmlns:a16="http://schemas.microsoft.com/office/drawing/2014/main" id="{E724B645-14FB-3440-BB28-14247AC60A4A}"/>
              </a:ext>
            </a:extLst>
          </p:cNvPr>
          <p:cNvSpPr txBox="1"/>
          <p:nvPr/>
        </p:nvSpPr>
        <p:spPr>
          <a:xfrm>
            <a:off x="990597" y="5950586"/>
            <a:ext cx="10210800" cy="646331"/>
          </a:xfrm>
          <a:prstGeom prst="rect">
            <a:avLst/>
          </a:prstGeom>
          <a:noFill/>
        </p:spPr>
        <p:txBody>
          <a:bodyPr wrap="square" rtlCol="0">
            <a:spAutoFit/>
          </a:bodyPr>
          <a:lstStyle/>
          <a:p>
            <a:r>
              <a:rPr lang="en-US" dirty="0"/>
              <a:t>There is sufficient evidence at the .05 level of significance to suggest that at least one pair of medians are different (</a:t>
            </a:r>
            <a:r>
              <a:rPr lang="en-US" dirty="0" err="1"/>
              <a:t>pvalue</a:t>
            </a:r>
            <a:r>
              <a:rPr lang="en-US" dirty="0"/>
              <a:t> from a Kruskal Wallis test of 01842).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99EF6D-7169-3945-B4F8-68236631FB80}"/>
                  </a:ext>
                </a:extLst>
              </p:cNvPr>
              <p:cNvSpPr txBox="1"/>
              <p:nvPr/>
            </p:nvSpPr>
            <p:spPr>
              <a:xfrm>
                <a:off x="2343147" y="3636065"/>
                <a:ext cx="347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𝐴𝑙𝑙</m:t>
                      </m:r>
                      <m:r>
                        <a:rPr lang="en-US" b="0" i="1" smtClean="0">
                          <a:latin typeface="Cambria Math" panose="02040503050406030204" pitchFamily="18" charset="0"/>
                        </a:rPr>
                        <m:t> </m:t>
                      </m:r>
                      <m:r>
                        <a:rPr lang="en-US" b="0" i="1" smtClean="0">
                          <a:latin typeface="Cambria Math" panose="02040503050406030204" pitchFamily="18" charset="0"/>
                        </a:rPr>
                        <m:t>𝑔𝑟𝑜𝑢𝑝</m:t>
                      </m:r>
                      <m:r>
                        <a:rPr lang="en-US" b="0" i="1" smtClean="0">
                          <a:latin typeface="Cambria Math" panose="02040503050406030204" pitchFamily="18" charset="0"/>
                        </a:rPr>
                        <m:t> </m:t>
                      </m:r>
                      <m:r>
                        <a:rPr lang="en-US" b="0" i="1" smtClean="0">
                          <a:latin typeface="Cambria Math" panose="02040503050406030204" pitchFamily="18" charset="0"/>
                        </a:rPr>
                        <m:t>𝑚𝑒𝑑𝑖𝑎𝑛𝑠</m:t>
                      </m:r>
                      <m:r>
                        <a:rPr lang="en-US" b="0" i="1" smtClean="0">
                          <a:latin typeface="Cambria Math" panose="02040503050406030204" pitchFamily="18" charset="0"/>
                        </a:rPr>
                        <m:t> </m:t>
                      </m:r>
                      <m:r>
                        <a:rPr lang="en-US" b="0" i="1" smtClean="0">
                          <a:latin typeface="Cambria Math" panose="02040503050406030204" pitchFamily="18" charset="0"/>
                        </a:rPr>
                        <m:t>𝑎𝑟𝑒</m:t>
                      </m:r>
                      <m:r>
                        <a:rPr lang="en-US" b="0" i="1" smtClean="0">
                          <a:latin typeface="Cambria Math" panose="02040503050406030204" pitchFamily="18" charset="0"/>
                        </a:rPr>
                        <m:t> </m:t>
                      </m:r>
                      <m:r>
                        <a:rPr lang="en-US" b="0" i="1" smtClean="0">
                          <a:latin typeface="Cambria Math" panose="02040503050406030204" pitchFamily="18" charset="0"/>
                        </a:rPr>
                        <m:t>𝑒𝑞𝑢𝑎𝑙</m:t>
                      </m:r>
                      <m:r>
                        <a:rPr lang="en-US" b="0" i="1" smtClean="0">
                          <a:latin typeface="Cambria Math" panose="02040503050406030204" pitchFamily="18" charset="0"/>
                        </a:rPr>
                        <m:t>.</m:t>
                      </m:r>
                    </m:oMath>
                  </m:oMathPara>
                </a14:m>
                <a:endParaRPr lang="en-US" b="0" dirty="0"/>
              </a:p>
            </p:txBody>
          </p:sp>
        </mc:Choice>
        <mc:Fallback xmlns="">
          <p:sp>
            <p:nvSpPr>
              <p:cNvPr id="3" name="TextBox 2">
                <a:extLst>
                  <a:ext uri="{FF2B5EF4-FFF2-40B4-BE49-F238E27FC236}">
                    <a16:creationId xmlns:a16="http://schemas.microsoft.com/office/drawing/2014/main" id="{0D99EF6D-7169-3945-B4F8-68236631FB80}"/>
                  </a:ext>
                </a:extLst>
              </p:cNvPr>
              <p:cNvSpPr txBox="1">
                <a:spLocks noRot="1" noChangeAspect="1" noMove="1" noResize="1" noEditPoints="1" noAdjustHandles="1" noChangeArrowheads="1" noChangeShapeType="1" noTextEdit="1"/>
              </p:cNvSpPr>
              <p:nvPr/>
            </p:nvSpPr>
            <p:spPr>
              <a:xfrm>
                <a:off x="2343147" y="3636065"/>
                <a:ext cx="3470758" cy="276999"/>
              </a:xfrm>
              <a:prstGeom prst="rect">
                <a:avLst/>
              </a:prstGeom>
              <a:blipFill>
                <a:blip r:embed="rId3"/>
                <a:stretch>
                  <a:fillRect l="-1095" t="-4348" r="-365"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E19230-F39B-2740-9306-C600AC24D071}"/>
                  </a:ext>
                </a:extLst>
              </p:cNvPr>
              <p:cNvSpPr txBox="1"/>
              <p:nvPr/>
            </p:nvSpPr>
            <p:spPr>
              <a:xfrm>
                <a:off x="2319956" y="3938272"/>
                <a:ext cx="57148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𝐴𝑡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𝑝𝑎𝑖𝑟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𝑔𝑟𝑜𝑢𝑝</m:t>
                      </m:r>
                      <m:r>
                        <a:rPr lang="en-US" b="0" i="1" smtClean="0">
                          <a:latin typeface="Cambria Math" panose="02040503050406030204" pitchFamily="18" charset="0"/>
                        </a:rPr>
                        <m:t> </m:t>
                      </m:r>
                      <m:r>
                        <a:rPr lang="en-US" b="0" i="1" smtClean="0">
                          <a:latin typeface="Cambria Math" panose="02040503050406030204" pitchFamily="18" charset="0"/>
                        </a:rPr>
                        <m:t>𝑚𝑒𝑑𝑖𝑎𝑛𝑠</m:t>
                      </m:r>
                      <m:r>
                        <a:rPr lang="en-US" b="0" i="1" smtClean="0">
                          <a:latin typeface="Cambria Math" panose="02040503050406030204" pitchFamily="18" charset="0"/>
                        </a:rPr>
                        <m:t> </m:t>
                      </m:r>
                      <m:r>
                        <a:rPr lang="en-US" b="0" i="1" smtClean="0">
                          <a:latin typeface="Cambria Math" panose="02040503050406030204" pitchFamily="18" charset="0"/>
                        </a:rPr>
                        <m:t>𝑎𝑟𝑒</m:t>
                      </m:r>
                      <m:r>
                        <a:rPr lang="en-US" b="0" i="1" smtClean="0">
                          <a:latin typeface="Cambria Math" panose="02040503050406030204" pitchFamily="18" charset="0"/>
                        </a:rPr>
                        <m:t> </m:t>
                      </m:r>
                      <m:r>
                        <a:rPr lang="en-US" b="0" i="1" smtClean="0">
                          <a:latin typeface="Cambria Math" panose="02040503050406030204" pitchFamily="18" charset="0"/>
                        </a:rPr>
                        <m:t>𝑑𝑖𝑓𝑓𝑒𝑟𝑒𝑛𝑡</m:t>
                      </m:r>
                      <m:r>
                        <a:rPr lang="en-US" b="0" i="1" smtClean="0">
                          <a:latin typeface="Cambria Math" panose="02040503050406030204" pitchFamily="18" charset="0"/>
                        </a:rPr>
                        <m:t>.</m:t>
                      </m:r>
                    </m:oMath>
                  </m:oMathPara>
                </a14:m>
                <a:endParaRPr lang="en-US" b="0" dirty="0"/>
              </a:p>
            </p:txBody>
          </p:sp>
        </mc:Choice>
        <mc:Fallback xmlns="">
          <p:sp>
            <p:nvSpPr>
              <p:cNvPr id="7" name="TextBox 6">
                <a:extLst>
                  <a:ext uri="{FF2B5EF4-FFF2-40B4-BE49-F238E27FC236}">
                    <a16:creationId xmlns:a16="http://schemas.microsoft.com/office/drawing/2014/main" id="{C9E19230-F39B-2740-9306-C600AC24D071}"/>
                  </a:ext>
                </a:extLst>
              </p:cNvPr>
              <p:cNvSpPr txBox="1">
                <a:spLocks noRot="1" noChangeAspect="1" noMove="1" noResize="1" noEditPoints="1" noAdjustHandles="1" noChangeArrowheads="1" noChangeShapeType="1" noTextEdit="1"/>
              </p:cNvSpPr>
              <p:nvPr/>
            </p:nvSpPr>
            <p:spPr>
              <a:xfrm>
                <a:off x="2319956" y="3938272"/>
                <a:ext cx="5714898" cy="276999"/>
              </a:xfrm>
              <a:prstGeom prst="rect">
                <a:avLst/>
              </a:prstGeom>
              <a:blipFill>
                <a:blip r:embed="rId4"/>
                <a:stretch>
                  <a:fillRect t="-4545" b="-4545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2F9B199-7FC2-5048-91D6-67026C607994}"/>
              </a:ext>
            </a:extLst>
          </p:cNvPr>
          <p:cNvSpPr txBox="1"/>
          <p:nvPr/>
        </p:nvSpPr>
        <p:spPr>
          <a:xfrm>
            <a:off x="2343147" y="4343400"/>
            <a:ext cx="4819653" cy="646331"/>
          </a:xfrm>
          <a:prstGeom prst="rect">
            <a:avLst/>
          </a:prstGeom>
          <a:noFill/>
        </p:spPr>
        <p:txBody>
          <a:bodyPr wrap="square" rtlCol="0">
            <a:spAutoFit/>
          </a:bodyPr>
          <a:lstStyle/>
          <a:p>
            <a:r>
              <a:rPr lang="en-US" dirty="0"/>
              <a:t>Critical Value from a chi square distribution with 2 degrees of freedom is: 5.991465</a:t>
            </a:r>
          </a:p>
        </p:txBody>
      </p:sp>
      <p:pic>
        <p:nvPicPr>
          <p:cNvPr id="9" name="Picture 8">
            <a:extLst>
              <a:ext uri="{FF2B5EF4-FFF2-40B4-BE49-F238E27FC236}">
                <a16:creationId xmlns:a16="http://schemas.microsoft.com/office/drawing/2014/main" id="{EFB53C60-8E1E-1A4A-AE64-D5D7962E52B5}"/>
              </a:ext>
            </a:extLst>
          </p:cNvPr>
          <p:cNvPicPr>
            <a:picLocks noChangeAspect="1"/>
          </p:cNvPicPr>
          <p:nvPr/>
        </p:nvPicPr>
        <p:blipFill>
          <a:blip r:embed="rId5"/>
          <a:stretch>
            <a:fillRect/>
          </a:stretch>
        </p:blipFill>
        <p:spPr>
          <a:xfrm>
            <a:off x="9733719" y="4481045"/>
            <a:ext cx="1447800" cy="508686"/>
          </a:xfrm>
          <a:prstGeom prst="rect">
            <a:avLst/>
          </a:prstGeom>
        </p:spPr>
      </p:pic>
      <p:sp>
        <p:nvSpPr>
          <p:cNvPr id="10" name="TextBox 9">
            <a:extLst>
              <a:ext uri="{FF2B5EF4-FFF2-40B4-BE49-F238E27FC236}">
                <a16:creationId xmlns:a16="http://schemas.microsoft.com/office/drawing/2014/main" id="{3803C9D8-5A16-2247-AB17-7889FE72049A}"/>
              </a:ext>
            </a:extLst>
          </p:cNvPr>
          <p:cNvSpPr txBox="1"/>
          <p:nvPr/>
        </p:nvSpPr>
        <p:spPr>
          <a:xfrm>
            <a:off x="2343147" y="5091356"/>
            <a:ext cx="2834258" cy="369332"/>
          </a:xfrm>
          <a:prstGeom prst="rect">
            <a:avLst/>
          </a:prstGeom>
          <a:noFill/>
        </p:spPr>
        <p:txBody>
          <a:bodyPr wrap="square" rtlCol="0">
            <a:spAutoFit/>
          </a:bodyPr>
          <a:lstStyle/>
          <a:p>
            <a:r>
              <a:rPr lang="en-US" dirty="0"/>
              <a:t>Test Statistic = 7.9882</a:t>
            </a:r>
          </a:p>
        </p:txBody>
      </p:sp>
      <p:sp>
        <p:nvSpPr>
          <p:cNvPr id="11" name="TextBox 10">
            <a:extLst>
              <a:ext uri="{FF2B5EF4-FFF2-40B4-BE49-F238E27FC236}">
                <a16:creationId xmlns:a16="http://schemas.microsoft.com/office/drawing/2014/main" id="{FD601BB5-27F8-F94B-906A-DACDEB334C58}"/>
              </a:ext>
            </a:extLst>
          </p:cNvPr>
          <p:cNvSpPr txBox="1"/>
          <p:nvPr/>
        </p:nvSpPr>
        <p:spPr>
          <a:xfrm>
            <a:off x="2353086" y="5520971"/>
            <a:ext cx="2834258" cy="369332"/>
          </a:xfrm>
          <a:prstGeom prst="rect">
            <a:avLst/>
          </a:prstGeom>
          <a:noFill/>
        </p:spPr>
        <p:txBody>
          <a:bodyPr wrap="square" rtlCol="0">
            <a:spAutoFit/>
          </a:bodyPr>
          <a:lstStyle/>
          <a:p>
            <a:r>
              <a:rPr lang="en-US" dirty="0" err="1"/>
              <a:t>Pvalue</a:t>
            </a:r>
            <a:r>
              <a:rPr lang="en-US" dirty="0"/>
              <a:t> = .01842</a:t>
            </a:r>
          </a:p>
        </p:txBody>
      </p:sp>
      <p:sp>
        <p:nvSpPr>
          <p:cNvPr id="12" name="TextBox 11">
            <a:extLst>
              <a:ext uri="{FF2B5EF4-FFF2-40B4-BE49-F238E27FC236}">
                <a16:creationId xmlns:a16="http://schemas.microsoft.com/office/drawing/2014/main" id="{CAD2D7B6-45EB-3445-903D-4DCFBE905E77}"/>
              </a:ext>
            </a:extLst>
          </p:cNvPr>
          <p:cNvSpPr txBox="1"/>
          <p:nvPr/>
        </p:nvSpPr>
        <p:spPr>
          <a:xfrm>
            <a:off x="5943600" y="5523347"/>
            <a:ext cx="2834258" cy="369332"/>
          </a:xfrm>
          <a:prstGeom prst="rect">
            <a:avLst/>
          </a:prstGeom>
          <a:noFill/>
        </p:spPr>
        <p:txBody>
          <a:bodyPr wrap="square" rtlCol="0">
            <a:spAutoFit/>
          </a:bodyPr>
          <a:lstStyle/>
          <a:p>
            <a:r>
              <a:rPr lang="en-US" dirty="0"/>
              <a:t>Decision: Reject Ho</a:t>
            </a:r>
          </a:p>
        </p:txBody>
      </p:sp>
      <p:pic>
        <p:nvPicPr>
          <p:cNvPr id="13" name="Picture 12">
            <a:extLst>
              <a:ext uri="{FF2B5EF4-FFF2-40B4-BE49-F238E27FC236}">
                <a16:creationId xmlns:a16="http://schemas.microsoft.com/office/drawing/2014/main" id="{6513AE58-1952-1342-ACE2-E4A5DE6E404D}"/>
              </a:ext>
            </a:extLst>
          </p:cNvPr>
          <p:cNvPicPr>
            <a:picLocks noChangeAspect="1"/>
          </p:cNvPicPr>
          <p:nvPr/>
        </p:nvPicPr>
        <p:blipFill>
          <a:blip r:embed="rId6"/>
          <a:stretch>
            <a:fillRect/>
          </a:stretch>
        </p:blipFill>
        <p:spPr>
          <a:xfrm>
            <a:off x="228600" y="3624854"/>
            <a:ext cx="2184400" cy="1549400"/>
          </a:xfrm>
          <a:prstGeom prst="rect">
            <a:avLst/>
          </a:prstGeom>
        </p:spPr>
      </p:pic>
    </p:spTree>
    <p:extLst>
      <p:ext uri="{BB962C8B-B14F-4D97-AF65-F5344CB8AC3E}">
        <p14:creationId xmlns:p14="http://schemas.microsoft.com/office/powerpoint/2010/main" val="349388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fade">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3" grpId="0"/>
      <p:bldP spid="7" grpId="0"/>
      <p:bldP spid="8" grpId="0"/>
      <p:bldP spid="10" grpId="0"/>
      <p:bldP spid="11" grpId="0"/>
      <p:bldP spid="1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2300-1266-A143-B667-BA00FB8DCEF1}"/>
              </a:ext>
            </a:extLst>
          </p:cNvPr>
          <p:cNvSpPr>
            <a:spLocks noGrp="1"/>
          </p:cNvSpPr>
          <p:nvPr>
            <p:ph type="title"/>
          </p:nvPr>
        </p:nvSpPr>
        <p:spPr/>
        <p:txBody>
          <a:bodyPr/>
          <a:lstStyle/>
          <a:p>
            <a:r>
              <a:rPr lang="en-US" dirty="0"/>
              <a:t>Conduct the KW Test!</a:t>
            </a:r>
          </a:p>
        </p:txBody>
      </p:sp>
      <p:sp>
        <p:nvSpPr>
          <p:cNvPr id="6" name="TextBox 5">
            <a:extLst>
              <a:ext uri="{FF2B5EF4-FFF2-40B4-BE49-F238E27FC236}">
                <a16:creationId xmlns:a16="http://schemas.microsoft.com/office/drawing/2014/main" id="{E724B645-14FB-3440-BB28-14247AC60A4A}"/>
              </a:ext>
            </a:extLst>
          </p:cNvPr>
          <p:cNvSpPr txBox="1"/>
          <p:nvPr/>
        </p:nvSpPr>
        <p:spPr>
          <a:xfrm>
            <a:off x="990597" y="5950586"/>
            <a:ext cx="10210800" cy="646331"/>
          </a:xfrm>
          <a:prstGeom prst="rect">
            <a:avLst/>
          </a:prstGeom>
          <a:noFill/>
        </p:spPr>
        <p:txBody>
          <a:bodyPr wrap="square" rtlCol="0">
            <a:spAutoFit/>
          </a:bodyPr>
          <a:lstStyle/>
          <a:p>
            <a:r>
              <a:rPr lang="en-US" dirty="0"/>
              <a:t>There is sufficient evidence at the .05 level of significance to suggest that at least one pair of medians are different (</a:t>
            </a:r>
            <a:r>
              <a:rPr lang="en-US" dirty="0" err="1"/>
              <a:t>pvalue</a:t>
            </a:r>
            <a:r>
              <a:rPr lang="en-US" dirty="0"/>
              <a:t> from a Kruskal Wallis test of 01842).  </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D99EF6D-7169-3945-B4F8-68236631FB80}"/>
                  </a:ext>
                </a:extLst>
              </p:cNvPr>
              <p:cNvSpPr txBox="1"/>
              <p:nvPr/>
            </p:nvSpPr>
            <p:spPr>
              <a:xfrm>
                <a:off x="2343147" y="3636065"/>
                <a:ext cx="34707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𝐴𝑙𝑙</m:t>
                      </m:r>
                      <m:r>
                        <a:rPr lang="en-US" b="0" i="1" smtClean="0">
                          <a:latin typeface="Cambria Math" panose="02040503050406030204" pitchFamily="18" charset="0"/>
                        </a:rPr>
                        <m:t> </m:t>
                      </m:r>
                      <m:r>
                        <a:rPr lang="en-US" b="0" i="1" smtClean="0">
                          <a:latin typeface="Cambria Math" panose="02040503050406030204" pitchFamily="18" charset="0"/>
                        </a:rPr>
                        <m:t>𝑔𝑟𝑜𝑢𝑝</m:t>
                      </m:r>
                      <m:r>
                        <a:rPr lang="en-US" b="0" i="1" smtClean="0">
                          <a:latin typeface="Cambria Math" panose="02040503050406030204" pitchFamily="18" charset="0"/>
                        </a:rPr>
                        <m:t> </m:t>
                      </m:r>
                      <m:r>
                        <a:rPr lang="en-US" b="0" i="1" smtClean="0">
                          <a:latin typeface="Cambria Math" panose="02040503050406030204" pitchFamily="18" charset="0"/>
                        </a:rPr>
                        <m:t>𝑚𝑒𝑑𝑖𝑎𝑛𝑠</m:t>
                      </m:r>
                      <m:r>
                        <a:rPr lang="en-US" b="0" i="1" smtClean="0">
                          <a:latin typeface="Cambria Math" panose="02040503050406030204" pitchFamily="18" charset="0"/>
                        </a:rPr>
                        <m:t> </m:t>
                      </m:r>
                      <m:r>
                        <a:rPr lang="en-US" b="0" i="1" smtClean="0">
                          <a:latin typeface="Cambria Math" panose="02040503050406030204" pitchFamily="18" charset="0"/>
                        </a:rPr>
                        <m:t>𝑎𝑟𝑒</m:t>
                      </m:r>
                      <m:r>
                        <a:rPr lang="en-US" b="0" i="1" smtClean="0">
                          <a:latin typeface="Cambria Math" panose="02040503050406030204" pitchFamily="18" charset="0"/>
                        </a:rPr>
                        <m:t> </m:t>
                      </m:r>
                      <m:r>
                        <a:rPr lang="en-US" b="0" i="1" smtClean="0">
                          <a:latin typeface="Cambria Math" panose="02040503050406030204" pitchFamily="18" charset="0"/>
                        </a:rPr>
                        <m:t>𝑒𝑞𝑢𝑎𝑙</m:t>
                      </m:r>
                      <m:r>
                        <a:rPr lang="en-US" b="0" i="1" smtClean="0">
                          <a:latin typeface="Cambria Math" panose="02040503050406030204" pitchFamily="18" charset="0"/>
                        </a:rPr>
                        <m:t>.</m:t>
                      </m:r>
                    </m:oMath>
                  </m:oMathPara>
                </a14:m>
                <a:endParaRPr lang="en-US" b="0" dirty="0"/>
              </a:p>
            </p:txBody>
          </p:sp>
        </mc:Choice>
        <mc:Fallback xmlns="">
          <p:sp>
            <p:nvSpPr>
              <p:cNvPr id="3" name="TextBox 2">
                <a:extLst>
                  <a:ext uri="{FF2B5EF4-FFF2-40B4-BE49-F238E27FC236}">
                    <a16:creationId xmlns:a16="http://schemas.microsoft.com/office/drawing/2014/main" id="{0D99EF6D-7169-3945-B4F8-68236631FB80}"/>
                  </a:ext>
                </a:extLst>
              </p:cNvPr>
              <p:cNvSpPr txBox="1">
                <a:spLocks noRot="1" noChangeAspect="1" noMove="1" noResize="1" noEditPoints="1" noAdjustHandles="1" noChangeArrowheads="1" noChangeShapeType="1" noTextEdit="1"/>
              </p:cNvSpPr>
              <p:nvPr/>
            </p:nvSpPr>
            <p:spPr>
              <a:xfrm>
                <a:off x="2343147" y="3636065"/>
                <a:ext cx="3470758" cy="276999"/>
              </a:xfrm>
              <a:prstGeom prst="rect">
                <a:avLst/>
              </a:prstGeom>
              <a:blipFill>
                <a:blip r:embed="rId3"/>
                <a:stretch>
                  <a:fillRect l="-1095" t="-4348" r="-365" b="-391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9E19230-F39B-2740-9306-C600AC24D071}"/>
                  </a:ext>
                </a:extLst>
              </p:cNvPr>
              <p:cNvSpPr txBox="1"/>
              <p:nvPr/>
            </p:nvSpPr>
            <p:spPr>
              <a:xfrm>
                <a:off x="2319956" y="3938272"/>
                <a:ext cx="57148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𝐴𝑡</m:t>
                      </m:r>
                      <m:r>
                        <a:rPr lang="en-US" b="0" i="1" smtClean="0">
                          <a:latin typeface="Cambria Math" panose="02040503050406030204" pitchFamily="18" charset="0"/>
                        </a:rPr>
                        <m:t> </m:t>
                      </m:r>
                      <m:r>
                        <a:rPr lang="en-US" b="0" i="1" smtClean="0">
                          <a:latin typeface="Cambria Math" panose="02040503050406030204" pitchFamily="18" charset="0"/>
                        </a:rPr>
                        <m:t>𝑙𝑒𝑎𝑠𝑡</m:t>
                      </m:r>
                      <m:r>
                        <a:rPr lang="en-US" b="0" i="1" smtClean="0">
                          <a:latin typeface="Cambria Math" panose="02040503050406030204" pitchFamily="18" charset="0"/>
                        </a:rPr>
                        <m:t> </m:t>
                      </m:r>
                      <m:r>
                        <a:rPr lang="en-US" b="0" i="1" smtClean="0">
                          <a:latin typeface="Cambria Math" panose="02040503050406030204" pitchFamily="18" charset="0"/>
                        </a:rPr>
                        <m:t>𝑜𝑛𝑒</m:t>
                      </m:r>
                      <m:r>
                        <a:rPr lang="en-US" b="0" i="1" smtClean="0">
                          <a:latin typeface="Cambria Math" panose="02040503050406030204" pitchFamily="18" charset="0"/>
                        </a:rPr>
                        <m:t> </m:t>
                      </m:r>
                      <m:r>
                        <a:rPr lang="en-US" b="0" i="1" smtClean="0">
                          <a:latin typeface="Cambria Math" panose="02040503050406030204" pitchFamily="18" charset="0"/>
                        </a:rPr>
                        <m:t>𝑝𝑎𝑖𝑟</m:t>
                      </m:r>
                      <m:r>
                        <a:rPr lang="en-US" b="0" i="1" smtClean="0">
                          <a:latin typeface="Cambria Math" panose="02040503050406030204" pitchFamily="18" charset="0"/>
                        </a:rPr>
                        <m:t> </m:t>
                      </m:r>
                      <m:r>
                        <a:rPr lang="en-US" b="0" i="1" smtClean="0">
                          <a:latin typeface="Cambria Math" panose="02040503050406030204" pitchFamily="18" charset="0"/>
                        </a:rPr>
                        <m:t>𝑜𝑓</m:t>
                      </m:r>
                      <m:r>
                        <a:rPr lang="en-US" b="0" i="1" smtClean="0">
                          <a:latin typeface="Cambria Math" panose="02040503050406030204" pitchFamily="18" charset="0"/>
                        </a:rPr>
                        <m:t> </m:t>
                      </m:r>
                      <m:r>
                        <a:rPr lang="en-US" b="0" i="1" smtClean="0">
                          <a:latin typeface="Cambria Math" panose="02040503050406030204" pitchFamily="18" charset="0"/>
                        </a:rPr>
                        <m:t>𝑔𝑟𝑜𝑢𝑝</m:t>
                      </m:r>
                      <m:r>
                        <a:rPr lang="en-US" b="0" i="1" smtClean="0">
                          <a:latin typeface="Cambria Math" panose="02040503050406030204" pitchFamily="18" charset="0"/>
                        </a:rPr>
                        <m:t> </m:t>
                      </m:r>
                      <m:r>
                        <a:rPr lang="en-US" b="0" i="1" smtClean="0">
                          <a:latin typeface="Cambria Math" panose="02040503050406030204" pitchFamily="18" charset="0"/>
                        </a:rPr>
                        <m:t>𝑚𝑒𝑑𝑖𝑎𝑛𝑠</m:t>
                      </m:r>
                      <m:r>
                        <a:rPr lang="en-US" b="0" i="1" smtClean="0">
                          <a:latin typeface="Cambria Math" panose="02040503050406030204" pitchFamily="18" charset="0"/>
                        </a:rPr>
                        <m:t> </m:t>
                      </m:r>
                      <m:r>
                        <a:rPr lang="en-US" b="0" i="1" smtClean="0">
                          <a:latin typeface="Cambria Math" panose="02040503050406030204" pitchFamily="18" charset="0"/>
                        </a:rPr>
                        <m:t>𝑎𝑟𝑒</m:t>
                      </m:r>
                      <m:r>
                        <a:rPr lang="en-US" b="0" i="1" smtClean="0">
                          <a:latin typeface="Cambria Math" panose="02040503050406030204" pitchFamily="18" charset="0"/>
                        </a:rPr>
                        <m:t> </m:t>
                      </m:r>
                      <m:r>
                        <a:rPr lang="en-US" b="0" i="1" smtClean="0">
                          <a:latin typeface="Cambria Math" panose="02040503050406030204" pitchFamily="18" charset="0"/>
                        </a:rPr>
                        <m:t>𝑑𝑖𝑓𝑓𝑒𝑟𝑒𝑛𝑡</m:t>
                      </m:r>
                      <m:r>
                        <a:rPr lang="en-US" b="0" i="1" smtClean="0">
                          <a:latin typeface="Cambria Math" panose="02040503050406030204" pitchFamily="18" charset="0"/>
                        </a:rPr>
                        <m:t>.</m:t>
                      </m:r>
                    </m:oMath>
                  </m:oMathPara>
                </a14:m>
                <a:endParaRPr lang="en-US" b="0" dirty="0"/>
              </a:p>
            </p:txBody>
          </p:sp>
        </mc:Choice>
        <mc:Fallback xmlns="">
          <p:sp>
            <p:nvSpPr>
              <p:cNvPr id="7" name="TextBox 6">
                <a:extLst>
                  <a:ext uri="{FF2B5EF4-FFF2-40B4-BE49-F238E27FC236}">
                    <a16:creationId xmlns:a16="http://schemas.microsoft.com/office/drawing/2014/main" id="{C9E19230-F39B-2740-9306-C600AC24D071}"/>
                  </a:ext>
                </a:extLst>
              </p:cNvPr>
              <p:cNvSpPr txBox="1">
                <a:spLocks noRot="1" noChangeAspect="1" noMove="1" noResize="1" noEditPoints="1" noAdjustHandles="1" noChangeArrowheads="1" noChangeShapeType="1" noTextEdit="1"/>
              </p:cNvSpPr>
              <p:nvPr/>
            </p:nvSpPr>
            <p:spPr>
              <a:xfrm>
                <a:off x="2319956" y="3938272"/>
                <a:ext cx="5714898" cy="276999"/>
              </a:xfrm>
              <a:prstGeom prst="rect">
                <a:avLst/>
              </a:prstGeom>
              <a:blipFill>
                <a:blip r:embed="rId4"/>
                <a:stretch>
                  <a:fillRect t="-4545" b="-45455"/>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52F9B199-7FC2-5048-91D6-67026C607994}"/>
              </a:ext>
            </a:extLst>
          </p:cNvPr>
          <p:cNvSpPr txBox="1"/>
          <p:nvPr/>
        </p:nvSpPr>
        <p:spPr>
          <a:xfrm>
            <a:off x="2343147" y="4343400"/>
            <a:ext cx="4819653" cy="646331"/>
          </a:xfrm>
          <a:prstGeom prst="rect">
            <a:avLst/>
          </a:prstGeom>
          <a:noFill/>
        </p:spPr>
        <p:txBody>
          <a:bodyPr wrap="square" rtlCol="0">
            <a:spAutoFit/>
          </a:bodyPr>
          <a:lstStyle/>
          <a:p>
            <a:r>
              <a:rPr lang="en-US" dirty="0"/>
              <a:t>Critical Value from a chi square distribution with 2 degrees of freedom is: 5.991465</a:t>
            </a:r>
          </a:p>
        </p:txBody>
      </p:sp>
      <p:pic>
        <p:nvPicPr>
          <p:cNvPr id="9" name="Picture 8">
            <a:extLst>
              <a:ext uri="{FF2B5EF4-FFF2-40B4-BE49-F238E27FC236}">
                <a16:creationId xmlns:a16="http://schemas.microsoft.com/office/drawing/2014/main" id="{EFB53C60-8E1E-1A4A-AE64-D5D7962E52B5}"/>
              </a:ext>
            </a:extLst>
          </p:cNvPr>
          <p:cNvPicPr>
            <a:picLocks noChangeAspect="1"/>
          </p:cNvPicPr>
          <p:nvPr/>
        </p:nvPicPr>
        <p:blipFill>
          <a:blip r:embed="rId5"/>
          <a:stretch>
            <a:fillRect/>
          </a:stretch>
        </p:blipFill>
        <p:spPr>
          <a:xfrm>
            <a:off x="9733719" y="4481045"/>
            <a:ext cx="1447800" cy="508686"/>
          </a:xfrm>
          <a:prstGeom prst="rect">
            <a:avLst/>
          </a:prstGeom>
        </p:spPr>
      </p:pic>
      <p:sp>
        <p:nvSpPr>
          <p:cNvPr id="10" name="TextBox 9">
            <a:extLst>
              <a:ext uri="{FF2B5EF4-FFF2-40B4-BE49-F238E27FC236}">
                <a16:creationId xmlns:a16="http://schemas.microsoft.com/office/drawing/2014/main" id="{3803C9D8-5A16-2247-AB17-7889FE72049A}"/>
              </a:ext>
            </a:extLst>
          </p:cNvPr>
          <p:cNvSpPr txBox="1"/>
          <p:nvPr/>
        </p:nvSpPr>
        <p:spPr>
          <a:xfrm>
            <a:off x="2343147" y="5091356"/>
            <a:ext cx="2834258" cy="369332"/>
          </a:xfrm>
          <a:prstGeom prst="rect">
            <a:avLst/>
          </a:prstGeom>
          <a:noFill/>
        </p:spPr>
        <p:txBody>
          <a:bodyPr wrap="square" rtlCol="0">
            <a:spAutoFit/>
          </a:bodyPr>
          <a:lstStyle/>
          <a:p>
            <a:r>
              <a:rPr lang="en-US" dirty="0"/>
              <a:t>Test Statistic = 7.9882</a:t>
            </a:r>
          </a:p>
        </p:txBody>
      </p:sp>
      <p:sp>
        <p:nvSpPr>
          <p:cNvPr id="11" name="TextBox 10">
            <a:extLst>
              <a:ext uri="{FF2B5EF4-FFF2-40B4-BE49-F238E27FC236}">
                <a16:creationId xmlns:a16="http://schemas.microsoft.com/office/drawing/2014/main" id="{FD601BB5-27F8-F94B-906A-DACDEB334C58}"/>
              </a:ext>
            </a:extLst>
          </p:cNvPr>
          <p:cNvSpPr txBox="1"/>
          <p:nvPr/>
        </p:nvSpPr>
        <p:spPr>
          <a:xfrm>
            <a:off x="2353086" y="5520971"/>
            <a:ext cx="2834258" cy="369332"/>
          </a:xfrm>
          <a:prstGeom prst="rect">
            <a:avLst/>
          </a:prstGeom>
          <a:noFill/>
        </p:spPr>
        <p:txBody>
          <a:bodyPr wrap="square" rtlCol="0">
            <a:spAutoFit/>
          </a:bodyPr>
          <a:lstStyle/>
          <a:p>
            <a:r>
              <a:rPr lang="en-US" dirty="0" err="1"/>
              <a:t>Pvalue</a:t>
            </a:r>
            <a:r>
              <a:rPr lang="en-US" dirty="0"/>
              <a:t> = .01842</a:t>
            </a:r>
          </a:p>
        </p:txBody>
      </p:sp>
      <p:sp>
        <p:nvSpPr>
          <p:cNvPr id="12" name="TextBox 11">
            <a:extLst>
              <a:ext uri="{FF2B5EF4-FFF2-40B4-BE49-F238E27FC236}">
                <a16:creationId xmlns:a16="http://schemas.microsoft.com/office/drawing/2014/main" id="{CAD2D7B6-45EB-3445-903D-4DCFBE905E77}"/>
              </a:ext>
            </a:extLst>
          </p:cNvPr>
          <p:cNvSpPr txBox="1"/>
          <p:nvPr/>
        </p:nvSpPr>
        <p:spPr>
          <a:xfrm>
            <a:off x="5943600" y="5523347"/>
            <a:ext cx="2834258" cy="369332"/>
          </a:xfrm>
          <a:prstGeom prst="rect">
            <a:avLst/>
          </a:prstGeom>
          <a:noFill/>
        </p:spPr>
        <p:txBody>
          <a:bodyPr wrap="square" rtlCol="0">
            <a:spAutoFit/>
          </a:bodyPr>
          <a:lstStyle/>
          <a:p>
            <a:r>
              <a:rPr lang="en-US" dirty="0"/>
              <a:t>Decision: Reject Ho</a:t>
            </a:r>
          </a:p>
        </p:txBody>
      </p:sp>
      <p:pic>
        <p:nvPicPr>
          <p:cNvPr id="13" name="Picture 12">
            <a:extLst>
              <a:ext uri="{FF2B5EF4-FFF2-40B4-BE49-F238E27FC236}">
                <a16:creationId xmlns:a16="http://schemas.microsoft.com/office/drawing/2014/main" id="{6513AE58-1952-1342-ACE2-E4A5DE6E404D}"/>
              </a:ext>
            </a:extLst>
          </p:cNvPr>
          <p:cNvPicPr>
            <a:picLocks noChangeAspect="1"/>
          </p:cNvPicPr>
          <p:nvPr/>
        </p:nvPicPr>
        <p:blipFill>
          <a:blip r:embed="rId6"/>
          <a:stretch>
            <a:fillRect/>
          </a:stretch>
        </p:blipFill>
        <p:spPr>
          <a:xfrm>
            <a:off x="7457276" y="1469261"/>
            <a:ext cx="2641163" cy="1873383"/>
          </a:xfrm>
          <a:prstGeom prst="rect">
            <a:avLst/>
          </a:prstGeom>
        </p:spPr>
      </p:pic>
      <p:sp>
        <p:nvSpPr>
          <p:cNvPr id="14" name="Rectangle 13">
            <a:extLst>
              <a:ext uri="{FF2B5EF4-FFF2-40B4-BE49-F238E27FC236}">
                <a16:creationId xmlns:a16="http://schemas.microsoft.com/office/drawing/2014/main" id="{2E1D6B69-7248-3742-B209-DFE2B8176838}"/>
              </a:ext>
            </a:extLst>
          </p:cNvPr>
          <p:cNvSpPr/>
          <p:nvPr/>
        </p:nvSpPr>
        <p:spPr>
          <a:xfrm>
            <a:off x="990597" y="1719399"/>
            <a:ext cx="6096000" cy="1200329"/>
          </a:xfrm>
          <a:prstGeom prst="rect">
            <a:avLst/>
          </a:prstGeom>
        </p:spPr>
        <p:txBody>
          <a:bodyPr>
            <a:spAutoFit/>
          </a:bodyPr>
          <a:lstStyle/>
          <a:p>
            <a:r>
              <a:rPr lang="en-US" b="1" dirty="0">
                <a:solidFill>
                  <a:srgbClr val="000080"/>
                </a:solidFill>
                <a:latin typeface="Courier New" panose="02070309020205020404" pitchFamily="49" charset="0"/>
              </a:rPr>
              <a:t>proc</a:t>
            </a:r>
            <a:r>
              <a:rPr lang="en-US" dirty="0">
                <a:latin typeface="Courier New" panose="02070309020205020404" pitchFamily="49" charset="0"/>
              </a:rPr>
              <a:t> </a:t>
            </a:r>
            <a:r>
              <a:rPr lang="en-US" b="1" dirty="0">
                <a:solidFill>
                  <a:srgbClr val="000080"/>
                </a:solidFill>
                <a:latin typeface="Courier New" panose="02070309020205020404" pitchFamily="49" charset="0"/>
              </a:rPr>
              <a:t>npar1way</a:t>
            </a:r>
            <a:r>
              <a:rPr lang="en-US" dirty="0">
                <a:latin typeface="Courier New" panose="02070309020205020404" pitchFamily="49" charset="0"/>
              </a:rPr>
              <a:t> </a:t>
            </a:r>
            <a:r>
              <a:rPr lang="en-US" dirty="0">
                <a:solidFill>
                  <a:srgbClr val="0000FF"/>
                </a:solidFill>
                <a:latin typeface="Courier New" panose="02070309020205020404" pitchFamily="49" charset="0"/>
              </a:rPr>
              <a:t>data</a:t>
            </a:r>
            <a:r>
              <a:rPr lang="en-US" dirty="0">
                <a:latin typeface="Courier New" panose="02070309020205020404" pitchFamily="49" charset="0"/>
              </a:rPr>
              <a:t> = </a:t>
            </a:r>
            <a:r>
              <a:rPr lang="en-US" dirty="0" err="1">
                <a:latin typeface="Courier New" panose="02070309020205020404" pitchFamily="49" charset="0"/>
              </a:rPr>
              <a:t>PlantGrowth</a:t>
            </a:r>
            <a:r>
              <a:rPr lang="en-US" dirty="0">
                <a:latin typeface="Courier New" panose="02070309020205020404" pitchFamily="49" charset="0"/>
              </a:rPr>
              <a:t> </a:t>
            </a:r>
            <a:r>
              <a:rPr lang="en-US" dirty="0">
                <a:solidFill>
                  <a:srgbClr val="0000FF"/>
                </a:solidFill>
                <a:latin typeface="Courier New" panose="02070309020205020404" pitchFamily="49" charset="0"/>
              </a:rPr>
              <a:t>Wilcoxon</a:t>
            </a:r>
            <a:r>
              <a:rPr lang="en-US" dirty="0">
                <a:latin typeface="Courier New" panose="02070309020205020404" pitchFamily="49" charset="0"/>
              </a:rPr>
              <a:t>;</a:t>
            </a:r>
          </a:p>
          <a:p>
            <a:r>
              <a:rPr lang="en-US" dirty="0">
                <a:solidFill>
                  <a:srgbClr val="0000FF"/>
                </a:solidFill>
                <a:latin typeface="Courier New" panose="02070309020205020404" pitchFamily="49" charset="0"/>
              </a:rPr>
              <a:t>class</a:t>
            </a:r>
            <a:r>
              <a:rPr lang="en-US" dirty="0">
                <a:latin typeface="Courier New" panose="02070309020205020404" pitchFamily="49" charset="0"/>
              </a:rPr>
              <a:t> group;</a:t>
            </a:r>
          </a:p>
          <a:p>
            <a:r>
              <a:rPr lang="en-US" dirty="0">
                <a:solidFill>
                  <a:srgbClr val="0000FF"/>
                </a:solidFill>
                <a:latin typeface="Courier New" panose="02070309020205020404" pitchFamily="49" charset="0"/>
              </a:rPr>
              <a:t>var</a:t>
            </a:r>
            <a:r>
              <a:rPr lang="en-US" dirty="0">
                <a:latin typeface="Courier New" panose="02070309020205020404" pitchFamily="49" charset="0"/>
              </a:rPr>
              <a:t> weight;</a:t>
            </a:r>
          </a:p>
          <a:p>
            <a:r>
              <a:rPr lang="en-US" b="1" dirty="0">
                <a:solidFill>
                  <a:srgbClr val="000080"/>
                </a:solidFill>
                <a:latin typeface="Courier New" panose="02070309020205020404" pitchFamily="49" charset="0"/>
              </a:rPr>
              <a:t>run</a:t>
            </a:r>
            <a:r>
              <a:rPr lang="en-US" dirty="0">
                <a:solidFill>
                  <a:srgbClr val="000000"/>
                </a:solidFill>
                <a:latin typeface="Courier New" panose="02070309020205020404" pitchFamily="49" charset="0"/>
              </a:rPr>
              <a:t>;</a:t>
            </a:r>
            <a:endParaRPr lang="en-US" dirty="0">
              <a:solidFill>
                <a:srgbClr val="000080"/>
              </a:solidFill>
              <a:effectLst/>
              <a:latin typeface="Courier New" panose="02070309020205020404" pitchFamily="49" charset="0"/>
            </a:endParaRPr>
          </a:p>
        </p:txBody>
      </p:sp>
    </p:spTree>
    <p:extLst>
      <p:ext uri="{BB962C8B-B14F-4D97-AF65-F5344CB8AC3E}">
        <p14:creationId xmlns:p14="http://schemas.microsoft.com/office/powerpoint/2010/main" val="172933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fade">
                                      <p:cBhvr>
                                        <p:cTn id="3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P spid="7" grpId="0"/>
      <p:bldP spid="8" grpId="0"/>
      <p:bldP spid="10" grpId="0"/>
      <p:bldP spid="11" grpId="0"/>
      <p:bldP spid="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4ADC45-1F5C-434E-84E8-FE00831D382F}"/>
              </a:ext>
            </a:extLst>
          </p:cNvPr>
          <p:cNvSpPr>
            <a:spLocks noGrp="1"/>
          </p:cNvSpPr>
          <p:nvPr>
            <p:ph type="title"/>
          </p:nvPr>
        </p:nvSpPr>
        <p:spPr/>
        <p:txBody>
          <a:bodyPr/>
          <a:lstStyle/>
          <a:p>
            <a:r>
              <a:rPr lang="en-US" dirty="0"/>
              <a:t>Further Research!</a:t>
            </a:r>
          </a:p>
        </p:txBody>
      </p:sp>
      <p:sp>
        <p:nvSpPr>
          <p:cNvPr id="3" name="Content Placeholder 2">
            <a:extLst>
              <a:ext uri="{FF2B5EF4-FFF2-40B4-BE49-F238E27FC236}">
                <a16:creationId xmlns:a16="http://schemas.microsoft.com/office/drawing/2014/main" id="{B4E215F9-5265-524F-A709-85EDDD8412FE}"/>
              </a:ext>
            </a:extLst>
          </p:cNvPr>
          <p:cNvSpPr>
            <a:spLocks noGrp="1"/>
          </p:cNvSpPr>
          <p:nvPr>
            <p:ph idx="1"/>
          </p:nvPr>
        </p:nvSpPr>
        <p:spPr/>
        <p:txBody>
          <a:bodyPr/>
          <a:lstStyle/>
          <a:p>
            <a:pPr marL="0" indent="0">
              <a:buNone/>
            </a:pPr>
            <a:r>
              <a:rPr lang="en-US" dirty="0"/>
              <a:t>Since there is evidence that at least one median is different between the groups, we would like to find out which groups have significantly different medians and provide an estimate of the difference(s)!  What would you do?</a:t>
            </a:r>
          </a:p>
        </p:txBody>
      </p:sp>
    </p:spTree>
    <p:extLst>
      <p:ext uri="{BB962C8B-B14F-4D97-AF65-F5344CB8AC3E}">
        <p14:creationId xmlns:p14="http://schemas.microsoft.com/office/powerpoint/2010/main" val="17952380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E5B5-6554-B143-BB1D-9A2F76A1FD64}"/>
              </a:ext>
            </a:extLst>
          </p:cNvPr>
          <p:cNvSpPr>
            <a:spLocks noGrp="1"/>
          </p:cNvSpPr>
          <p:nvPr>
            <p:ph type="title"/>
          </p:nvPr>
        </p:nvSpPr>
        <p:spPr/>
        <p:txBody>
          <a:bodyPr/>
          <a:lstStyle/>
          <a:p>
            <a:r>
              <a:rPr lang="en-US" dirty="0"/>
              <a:t>3 Rank Sum Tests</a:t>
            </a:r>
          </a:p>
        </p:txBody>
      </p:sp>
      <p:sp>
        <p:nvSpPr>
          <p:cNvPr id="4" name="Rectangle 3">
            <a:extLst>
              <a:ext uri="{FF2B5EF4-FFF2-40B4-BE49-F238E27FC236}">
                <a16:creationId xmlns:a16="http://schemas.microsoft.com/office/drawing/2014/main" id="{15DE8E3E-B771-814E-806C-D9250247E87C}"/>
              </a:ext>
            </a:extLst>
          </p:cNvPr>
          <p:cNvSpPr/>
          <p:nvPr/>
        </p:nvSpPr>
        <p:spPr>
          <a:xfrm>
            <a:off x="533400" y="1676400"/>
            <a:ext cx="4114800" cy="584775"/>
          </a:xfrm>
          <a:prstGeom prst="rect">
            <a:avLst/>
          </a:prstGeom>
        </p:spPr>
        <p:txBody>
          <a:bodyPr wrap="square">
            <a:spAutoFit/>
          </a:bodyPr>
          <a:lstStyle/>
          <a:p>
            <a:r>
              <a:rPr lang="en-US" sz="1600" dirty="0"/>
              <a:t>a = </a:t>
            </a:r>
            <a:r>
              <a:rPr lang="en-US" sz="1600" dirty="0" err="1"/>
              <a:t>PlantGrowth</a:t>
            </a:r>
            <a:r>
              <a:rPr lang="en-US" sz="1600" dirty="0"/>
              <a:t> %&gt;% filter(group != "trt2")</a:t>
            </a:r>
          </a:p>
          <a:p>
            <a:r>
              <a:rPr lang="en-US" sz="1600" dirty="0" err="1"/>
              <a:t>wilcox.test</a:t>
            </a:r>
            <a:r>
              <a:rPr lang="en-US" sz="1600" dirty="0"/>
              <a:t>(</a:t>
            </a:r>
            <a:r>
              <a:rPr lang="en-US" sz="1600" dirty="0" err="1"/>
              <a:t>a$weight~a$group</a:t>
            </a:r>
            <a:r>
              <a:rPr lang="en-US" sz="1600" dirty="0"/>
              <a:t>)</a:t>
            </a:r>
          </a:p>
        </p:txBody>
      </p:sp>
      <p:sp>
        <p:nvSpPr>
          <p:cNvPr id="5" name="Rectangle 4">
            <a:extLst>
              <a:ext uri="{FF2B5EF4-FFF2-40B4-BE49-F238E27FC236}">
                <a16:creationId xmlns:a16="http://schemas.microsoft.com/office/drawing/2014/main" id="{05004991-B18A-6F46-BB3B-ACF384AC97ED}"/>
              </a:ext>
            </a:extLst>
          </p:cNvPr>
          <p:cNvSpPr/>
          <p:nvPr/>
        </p:nvSpPr>
        <p:spPr>
          <a:xfrm>
            <a:off x="533400" y="3415507"/>
            <a:ext cx="4114800" cy="584775"/>
          </a:xfrm>
          <a:prstGeom prst="rect">
            <a:avLst/>
          </a:prstGeom>
        </p:spPr>
        <p:txBody>
          <a:bodyPr wrap="square">
            <a:spAutoFit/>
          </a:bodyPr>
          <a:lstStyle/>
          <a:p>
            <a:r>
              <a:rPr lang="en-US" sz="1600" dirty="0"/>
              <a:t>a = </a:t>
            </a:r>
            <a:r>
              <a:rPr lang="en-US" sz="1600" dirty="0" err="1"/>
              <a:t>PlantGrowth</a:t>
            </a:r>
            <a:r>
              <a:rPr lang="en-US" sz="1600" dirty="0"/>
              <a:t> %&gt;% filter(group != "trt1")</a:t>
            </a:r>
          </a:p>
          <a:p>
            <a:r>
              <a:rPr lang="en-US" sz="1600" dirty="0" err="1"/>
              <a:t>wilcox.test</a:t>
            </a:r>
            <a:r>
              <a:rPr lang="en-US" sz="1600" dirty="0"/>
              <a:t>(</a:t>
            </a:r>
            <a:r>
              <a:rPr lang="en-US" sz="1600" dirty="0" err="1"/>
              <a:t>a$weight~a$group</a:t>
            </a:r>
            <a:r>
              <a:rPr lang="en-US" sz="1600" dirty="0"/>
              <a:t>)</a:t>
            </a:r>
          </a:p>
        </p:txBody>
      </p:sp>
      <p:sp>
        <p:nvSpPr>
          <p:cNvPr id="6" name="Rectangle 5">
            <a:extLst>
              <a:ext uri="{FF2B5EF4-FFF2-40B4-BE49-F238E27FC236}">
                <a16:creationId xmlns:a16="http://schemas.microsoft.com/office/drawing/2014/main" id="{75440271-5298-834C-BD2F-DD96A0CFE907}"/>
              </a:ext>
            </a:extLst>
          </p:cNvPr>
          <p:cNvSpPr/>
          <p:nvPr/>
        </p:nvSpPr>
        <p:spPr>
          <a:xfrm>
            <a:off x="609600" y="5410200"/>
            <a:ext cx="4114800" cy="584775"/>
          </a:xfrm>
          <a:prstGeom prst="rect">
            <a:avLst/>
          </a:prstGeom>
        </p:spPr>
        <p:txBody>
          <a:bodyPr wrap="square">
            <a:spAutoFit/>
          </a:bodyPr>
          <a:lstStyle/>
          <a:p>
            <a:r>
              <a:rPr lang="en-US" sz="1600" dirty="0"/>
              <a:t>a = </a:t>
            </a:r>
            <a:r>
              <a:rPr lang="en-US" sz="1600" dirty="0" err="1"/>
              <a:t>PlantGrowth</a:t>
            </a:r>
            <a:r>
              <a:rPr lang="en-US" sz="1600" dirty="0"/>
              <a:t> %&gt;% filter(group != ”ctrl")</a:t>
            </a:r>
          </a:p>
          <a:p>
            <a:r>
              <a:rPr lang="en-US" sz="1600" dirty="0" err="1"/>
              <a:t>wilcox.test</a:t>
            </a:r>
            <a:r>
              <a:rPr lang="en-US" sz="1600" dirty="0"/>
              <a:t>(</a:t>
            </a:r>
            <a:r>
              <a:rPr lang="en-US" sz="1600" dirty="0" err="1"/>
              <a:t>a$weight~a$group</a:t>
            </a:r>
            <a:r>
              <a:rPr lang="en-US" sz="1600" dirty="0"/>
              <a:t>)</a:t>
            </a:r>
          </a:p>
        </p:txBody>
      </p:sp>
      <p:pic>
        <p:nvPicPr>
          <p:cNvPr id="7" name="Picture 6">
            <a:extLst>
              <a:ext uri="{FF2B5EF4-FFF2-40B4-BE49-F238E27FC236}">
                <a16:creationId xmlns:a16="http://schemas.microsoft.com/office/drawing/2014/main" id="{B34182B4-D0D5-5348-BEC1-A5B8B6060A37}"/>
              </a:ext>
            </a:extLst>
          </p:cNvPr>
          <p:cNvPicPr>
            <a:picLocks noChangeAspect="1"/>
          </p:cNvPicPr>
          <p:nvPr/>
        </p:nvPicPr>
        <p:blipFill>
          <a:blip r:embed="rId2"/>
          <a:stretch>
            <a:fillRect/>
          </a:stretch>
        </p:blipFill>
        <p:spPr>
          <a:xfrm>
            <a:off x="5715000" y="1492066"/>
            <a:ext cx="5715000" cy="1263520"/>
          </a:xfrm>
          <a:prstGeom prst="rect">
            <a:avLst/>
          </a:prstGeom>
        </p:spPr>
      </p:pic>
      <p:pic>
        <p:nvPicPr>
          <p:cNvPr id="8" name="Picture 7">
            <a:extLst>
              <a:ext uri="{FF2B5EF4-FFF2-40B4-BE49-F238E27FC236}">
                <a16:creationId xmlns:a16="http://schemas.microsoft.com/office/drawing/2014/main" id="{8B2DE7FF-D8BD-AE44-A4BA-8DE9B0503448}"/>
              </a:ext>
            </a:extLst>
          </p:cNvPr>
          <p:cNvPicPr>
            <a:picLocks noChangeAspect="1"/>
          </p:cNvPicPr>
          <p:nvPr/>
        </p:nvPicPr>
        <p:blipFill>
          <a:blip r:embed="rId3"/>
          <a:stretch>
            <a:fillRect/>
          </a:stretch>
        </p:blipFill>
        <p:spPr>
          <a:xfrm>
            <a:off x="5715000" y="3174938"/>
            <a:ext cx="5867400" cy="1197634"/>
          </a:xfrm>
          <a:prstGeom prst="rect">
            <a:avLst/>
          </a:prstGeom>
        </p:spPr>
      </p:pic>
      <p:pic>
        <p:nvPicPr>
          <p:cNvPr id="9" name="Picture 8">
            <a:extLst>
              <a:ext uri="{FF2B5EF4-FFF2-40B4-BE49-F238E27FC236}">
                <a16:creationId xmlns:a16="http://schemas.microsoft.com/office/drawing/2014/main" id="{F033775C-7551-A340-9CE5-DDA85C00F65E}"/>
              </a:ext>
            </a:extLst>
          </p:cNvPr>
          <p:cNvPicPr>
            <a:picLocks noChangeAspect="1"/>
          </p:cNvPicPr>
          <p:nvPr/>
        </p:nvPicPr>
        <p:blipFill>
          <a:blip r:embed="rId4"/>
          <a:stretch>
            <a:fillRect/>
          </a:stretch>
        </p:blipFill>
        <p:spPr>
          <a:xfrm>
            <a:off x="5715000" y="5094789"/>
            <a:ext cx="5715000" cy="1152853"/>
          </a:xfrm>
          <a:prstGeom prst="rect">
            <a:avLst/>
          </a:prstGeom>
        </p:spPr>
      </p:pic>
    </p:spTree>
    <p:extLst>
      <p:ext uri="{BB962C8B-B14F-4D97-AF65-F5344CB8AC3E}">
        <p14:creationId xmlns:p14="http://schemas.microsoft.com/office/powerpoint/2010/main" val="2193018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914E3-198A-004D-99BE-BCC4EDC39392}"/>
              </a:ext>
            </a:extLst>
          </p:cNvPr>
          <p:cNvSpPr>
            <a:spLocks noGrp="1"/>
          </p:cNvSpPr>
          <p:nvPr>
            <p:ph type="title"/>
          </p:nvPr>
        </p:nvSpPr>
        <p:spPr/>
        <p:txBody>
          <a:bodyPr/>
          <a:lstStyle/>
          <a:p>
            <a:r>
              <a:rPr lang="en-US" dirty="0"/>
              <a:t>3 Rank Sum Tests</a:t>
            </a:r>
          </a:p>
        </p:txBody>
      </p:sp>
      <p:pic>
        <p:nvPicPr>
          <p:cNvPr id="4" name="Picture 3">
            <a:extLst>
              <a:ext uri="{FF2B5EF4-FFF2-40B4-BE49-F238E27FC236}">
                <a16:creationId xmlns:a16="http://schemas.microsoft.com/office/drawing/2014/main" id="{4EE70F1D-9990-8048-80E0-8F855D6CA397}"/>
              </a:ext>
            </a:extLst>
          </p:cNvPr>
          <p:cNvPicPr>
            <a:picLocks noChangeAspect="1"/>
          </p:cNvPicPr>
          <p:nvPr/>
        </p:nvPicPr>
        <p:blipFill>
          <a:blip r:embed="rId2"/>
          <a:stretch>
            <a:fillRect/>
          </a:stretch>
        </p:blipFill>
        <p:spPr>
          <a:xfrm>
            <a:off x="862336" y="2133600"/>
            <a:ext cx="2782939" cy="3435350"/>
          </a:xfrm>
          <a:prstGeom prst="rect">
            <a:avLst/>
          </a:prstGeom>
        </p:spPr>
      </p:pic>
      <p:pic>
        <p:nvPicPr>
          <p:cNvPr id="5" name="Picture 4">
            <a:extLst>
              <a:ext uri="{FF2B5EF4-FFF2-40B4-BE49-F238E27FC236}">
                <a16:creationId xmlns:a16="http://schemas.microsoft.com/office/drawing/2014/main" id="{099BA610-F8D3-864B-8113-11A2F3216B92}"/>
              </a:ext>
            </a:extLst>
          </p:cNvPr>
          <p:cNvPicPr>
            <a:picLocks noChangeAspect="1"/>
          </p:cNvPicPr>
          <p:nvPr/>
        </p:nvPicPr>
        <p:blipFill>
          <a:blip r:embed="rId3"/>
          <a:stretch>
            <a:fillRect/>
          </a:stretch>
        </p:blipFill>
        <p:spPr>
          <a:xfrm>
            <a:off x="4596136" y="2133600"/>
            <a:ext cx="2819008" cy="3435350"/>
          </a:xfrm>
          <a:prstGeom prst="rect">
            <a:avLst/>
          </a:prstGeom>
        </p:spPr>
      </p:pic>
      <p:pic>
        <p:nvPicPr>
          <p:cNvPr id="6" name="Picture 5">
            <a:extLst>
              <a:ext uri="{FF2B5EF4-FFF2-40B4-BE49-F238E27FC236}">
                <a16:creationId xmlns:a16="http://schemas.microsoft.com/office/drawing/2014/main" id="{3882FC35-B73A-9948-8D02-E0D5F1A1DE20}"/>
              </a:ext>
            </a:extLst>
          </p:cNvPr>
          <p:cNvPicPr>
            <a:picLocks noChangeAspect="1"/>
          </p:cNvPicPr>
          <p:nvPr/>
        </p:nvPicPr>
        <p:blipFill>
          <a:blip r:embed="rId4"/>
          <a:stretch>
            <a:fillRect/>
          </a:stretch>
        </p:blipFill>
        <p:spPr>
          <a:xfrm>
            <a:off x="8356712" y="2133600"/>
            <a:ext cx="2768488" cy="3435350"/>
          </a:xfrm>
          <a:prstGeom prst="rect">
            <a:avLst/>
          </a:prstGeom>
        </p:spPr>
      </p:pic>
      <p:sp>
        <p:nvSpPr>
          <p:cNvPr id="7" name="Rectangle 6">
            <a:extLst>
              <a:ext uri="{FF2B5EF4-FFF2-40B4-BE49-F238E27FC236}">
                <a16:creationId xmlns:a16="http://schemas.microsoft.com/office/drawing/2014/main" id="{B288BE24-53BD-A24F-8001-5059291707E8}"/>
              </a:ext>
            </a:extLst>
          </p:cNvPr>
          <p:cNvSpPr/>
          <p:nvPr/>
        </p:nvSpPr>
        <p:spPr>
          <a:xfrm>
            <a:off x="576146" y="5756275"/>
            <a:ext cx="3538654" cy="900246"/>
          </a:xfrm>
          <a:prstGeom prst="rect">
            <a:avLst/>
          </a:prstGeom>
        </p:spPr>
        <p:txBody>
          <a:bodyPr wrap="square">
            <a:spAutoFit/>
          </a:bodyPr>
          <a:lstStyle/>
          <a:p>
            <a:r>
              <a:rPr lang="en-US" sz="1050" b="1" dirty="0">
                <a:solidFill>
                  <a:srgbClr val="000080"/>
                </a:solidFill>
                <a:latin typeface="Courier New" panose="02070309020205020404" pitchFamily="49" charset="0"/>
              </a:rPr>
              <a:t>proc</a:t>
            </a:r>
            <a:r>
              <a:rPr lang="en-US" sz="1050" dirty="0">
                <a:latin typeface="Courier New" panose="02070309020205020404" pitchFamily="49" charset="0"/>
              </a:rPr>
              <a:t> </a:t>
            </a:r>
            <a:r>
              <a:rPr lang="en-US" sz="1050" b="1" dirty="0">
                <a:solidFill>
                  <a:srgbClr val="000080"/>
                </a:solidFill>
                <a:latin typeface="Courier New" panose="02070309020205020404" pitchFamily="49" charset="0"/>
              </a:rPr>
              <a:t>npar1way</a:t>
            </a:r>
            <a:r>
              <a:rPr lang="en-US" sz="1050" dirty="0">
                <a:latin typeface="Courier New" panose="02070309020205020404" pitchFamily="49" charset="0"/>
              </a:rPr>
              <a:t> </a:t>
            </a:r>
            <a:r>
              <a:rPr lang="en-US" sz="1050" dirty="0">
                <a:solidFill>
                  <a:srgbClr val="0000FF"/>
                </a:solidFill>
                <a:latin typeface="Courier New" panose="02070309020205020404" pitchFamily="49" charset="0"/>
              </a:rPr>
              <a:t>data</a:t>
            </a:r>
            <a:r>
              <a:rPr lang="en-US" sz="1050" dirty="0">
                <a:latin typeface="Courier New" panose="02070309020205020404" pitchFamily="49" charset="0"/>
              </a:rPr>
              <a:t> = </a:t>
            </a:r>
            <a:r>
              <a:rPr lang="en-US" sz="1050" dirty="0" err="1">
                <a:latin typeface="Courier New" panose="02070309020205020404" pitchFamily="49" charset="0"/>
              </a:rPr>
              <a:t>PlantGrowth</a:t>
            </a:r>
            <a:r>
              <a:rPr lang="en-US" sz="1050" dirty="0">
                <a:latin typeface="Courier New" panose="02070309020205020404" pitchFamily="49" charset="0"/>
              </a:rPr>
              <a:t> </a:t>
            </a:r>
            <a:r>
              <a:rPr lang="en-US" sz="1050" dirty="0">
                <a:solidFill>
                  <a:srgbClr val="0000FF"/>
                </a:solidFill>
                <a:latin typeface="Courier New" panose="02070309020205020404" pitchFamily="49" charset="0"/>
              </a:rPr>
              <a:t>Wilcoxon</a:t>
            </a:r>
            <a:r>
              <a:rPr lang="en-US" sz="1050" dirty="0">
                <a:latin typeface="Courier New" panose="02070309020205020404" pitchFamily="49" charset="0"/>
              </a:rPr>
              <a:t>;</a:t>
            </a:r>
          </a:p>
          <a:p>
            <a:r>
              <a:rPr lang="en-US" sz="1050" dirty="0">
                <a:solidFill>
                  <a:srgbClr val="0000FF"/>
                </a:solidFill>
                <a:latin typeface="Courier New" panose="02070309020205020404" pitchFamily="49" charset="0"/>
              </a:rPr>
              <a:t>where</a:t>
            </a:r>
            <a:r>
              <a:rPr lang="en-US" sz="1050" dirty="0">
                <a:latin typeface="Courier New" panose="02070309020205020404" pitchFamily="49" charset="0"/>
              </a:rPr>
              <a:t> group &lt;&gt; </a:t>
            </a:r>
            <a:r>
              <a:rPr lang="en-US" sz="1050" dirty="0">
                <a:solidFill>
                  <a:srgbClr val="800080"/>
                </a:solidFill>
                <a:latin typeface="Courier New" panose="02070309020205020404" pitchFamily="49" charset="0"/>
              </a:rPr>
              <a:t>"trt2"</a:t>
            </a:r>
            <a:r>
              <a:rPr lang="en-US" sz="1050" dirty="0">
                <a:latin typeface="Courier New" panose="02070309020205020404" pitchFamily="49" charset="0"/>
              </a:rPr>
              <a:t>;</a:t>
            </a:r>
          </a:p>
          <a:p>
            <a:r>
              <a:rPr lang="en-US" sz="1050" dirty="0">
                <a:solidFill>
                  <a:srgbClr val="0000FF"/>
                </a:solidFill>
                <a:latin typeface="Courier New" panose="02070309020205020404" pitchFamily="49" charset="0"/>
              </a:rPr>
              <a:t>class</a:t>
            </a:r>
            <a:r>
              <a:rPr lang="en-US" sz="1050" dirty="0">
                <a:latin typeface="Courier New" panose="02070309020205020404" pitchFamily="49" charset="0"/>
              </a:rPr>
              <a:t> group;</a:t>
            </a:r>
          </a:p>
          <a:p>
            <a:r>
              <a:rPr lang="en-US" sz="1050" dirty="0">
                <a:solidFill>
                  <a:srgbClr val="0000FF"/>
                </a:solidFill>
                <a:latin typeface="Courier New" panose="02070309020205020404" pitchFamily="49" charset="0"/>
              </a:rPr>
              <a:t>var</a:t>
            </a:r>
            <a:r>
              <a:rPr lang="en-US" sz="1050" dirty="0">
                <a:latin typeface="Courier New" panose="02070309020205020404" pitchFamily="49" charset="0"/>
              </a:rPr>
              <a:t> weight;</a:t>
            </a:r>
          </a:p>
          <a:p>
            <a:r>
              <a:rPr lang="en-US" sz="1050" b="1" dirty="0">
                <a:solidFill>
                  <a:srgbClr val="000080"/>
                </a:solidFill>
                <a:latin typeface="Courier New" panose="02070309020205020404" pitchFamily="49" charset="0"/>
              </a:rPr>
              <a:t>run</a:t>
            </a:r>
            <a:r>
              <a:rPr lang="en-US" sz="1050" dirty="0">
                <a:solidFill>
                  <a:srgbClr val="000000"/>
                </a:solidFill>
                <a:latin typeface="Courier New" panose="02070309020205020404" pitchFamily="49" charset="0"/>
              </a:rPr>
              <a:t>;</a:t>
            </a:r>
            <a:endParaRPr lang="en-US" sz="1050" dirty="0">
              <a:solidFill>
                <a:srgbClr val="000080"/>
              </a:solidFill>
              <a:effectLst/>
              <a:latin typeface="Courier New" panose="02070309020205020404" pitchFamily="49" charset="0"/>
            </a:endParaRPr>
          </a:p>
        </p:txBody>
      </p:sp>
      <p:sp>
        <p:nvSpPr>
          <p:cNvPr id="8" name="Rectangle 7">
            <a:extLst>
              <a:ext uri="{FF2B5EF4-FFF2-40B4-BE49-F238E27FC236}">
                <a16:creationId xmlns:a16="http://schemas.microsoft.com/office/drawing/2014/main" id="{6A2A3934-2D10-1D47-99F0-57B904D29160}"/>
              </a:ext>
            </a:extLst>
          </p:cNvPr>
          <p:cNvSpPr/>
          <p:nvPr/>
        </p:nvSpPr>
        <p:spPr>
          <a:xfrm>
            <a:off x="4326673" y="5756275"/>
            <a:ext cx="3538654" cy="900246"/>
          </a:xfrm>
          <a:prstGeom prst="rect">
            <a:avLst/>
          </a:prstGeom>
        </p:spPr>
        <p:txBody>
          <a:bodyPr wrap="square">
            <a:spAutoFit/>
          </a:bodyPr>
          <a:lstStyle/>
          <a:p>
            <a:r>
              <a:rPr lang="en-US" sz="1050" b="1" dirty="0">
                <a:solidFill>
                  <a:srgbClr val="000080"/>
                </a:solidFill>
                <a:latin typeface="Courier New" panose="02070309020205020404" pitchFamily="49" charset="0"/>
              </a:rPr>
              <a:t>proc</a:t>
            </a:r>
            <a:r>
              <a:rPr lang="en-US" sz="1050" dirty="0">
                <a:latin typeface="Courier New" panose="02070309020205020404" pitchFamily="49" charset="0"/>
              </a:rPr>
              <a:t> </a:t>
            </a:r>
            <a:r>
              <a:rPr lang="en-US" sz="1050" b="1" dirty="0">
                <a:solidFill>
                  <a:srgbClr val="000080"/>
                </a:solidFill>
                <a:latin typeface="Courier New" panose="02070309020205020404" pitchFamily="49" charset="0"/>
              </a:rPr>
              <a:t>npar1way</a:t>
            </a:r>
            <a:r>
              <a:rPr lang="en-US" sz="1050" dirty="0">
                <a:latin typeface="Courier New" panose="02070309020205020404" pitchFamily="49" charset="0"/>
              </a:rPr>
              <a:t> </a:t>
            </a:r>
            <a:r>
              <a:rPr lang="en-US" sz="1050" dirty="0">
                <a:solidFill>
                  <a:srgbClr val="0000FF"/>
                </a:solidFill>
                <a:latin typeface="Courier New" panose="02070309020205020404" pitchFamily="49" charset="0"/>
              </a:rPr>
              <a:t>data</a:t>
            </a:r>
            <a:r>
              <a:rPr lang="en-US" sz="1050" dirty="0">
                <a:latin typeface="Courier New" panose="02070309020205020404" pitchFamily="49" charset="0"/>
              </a:rPr>
              <a:t> = </a:t>
            </a:r>
            <a:r>
              <a:rPr lang="en-US" sz="1050" dirty="0" err="1">
                <a:latin typeface="Courier New" panose="02070309020205020404" pitchFamily="49" charset="0"/>
              </a:rPr>
              <a:t>PlantGrowth</a:t>
            </a:r>
            <a:r>
              <a:rPr lang="en-US" sz="1050" dirty="0">
                <a:latin typeface="Courier New" panose="02070309020205020404" pitchFamily="49" charset="0"/>
              </a:rPr>
              <a:t> </a:t>
            </a:r>
            <a:r>
              <a:rPr lang="en-US" sz="1050" dirty="0">
                <a:solidFill>
                  <a:srgbClr val="0000FF"/>
                </a:solidFill>
                <a:latin typeface="Courier New" panose="02070309020205020404" pitchFamily="49" charset="0"/>
              </a:rPr>
              <a:t>Wilcoxon</a:t>
            </a:r>
            <a:r>
              <a:rPr lang="en-US" sz="1050" dirty="0">
                <a:latin typeface="Courier New" panose="02070309020205020404" pitchFamily="49" charset="0"/>
              </a:rPr>
              <a:t>;</a:t>
            </a:r>
          </a:p>
          <a:p>
            <a:r>
              <a:rPr lang="en-US" sz="1050" dirty="0">
                <a:solidFill>
                  <a:srgbClr val="0000FF"/>
                </a:solidFill>
                <a:latin typeface="Courier New" panose="02070309020205020404" pitchFamily="49" charset="0"/>
              </a:rPr>
              <a:t>where</a:t>
            </a:r>
            <a:r>
              <a:rPr lang="en-US" sz="1050" dirty="0">
                <a:latin typeface="Courier New" panose="02070309020205020404" pitchFamily="49" charset="0"/>
              </a:rPr>
              <a:t> group &lt;&gt; </a:t>
            </a:r>
            <a:r>
              <a:rPr lang="en-US" sz="1050" dirty="0">
                <a:solidFill>
                  <a:srgbClr val="800080"/>
                </a:solidFill>
                <a:latin typeface="Courier New" panose="02070309020205020404" pitchFamily="49" charset="0"/>
              </a:rPr>
              <a:t>"trt1"</a:t>
            </a:r>
            <a:r>
              <a:rPr lang="en-US" sz="1050" dirty="0">
                <a:latin typeface="Courier New" panose="02070309020205020404" pitchFamily="49" charset="0"/>
              </a:rPr>
              <a:t>;</a:t>
            </a:r>
          </a:p>
          <a:p>
            <a:r>
              <a:rPr lang="en-US" sz="1050" dirty="0">
                <a:solidFill>
                  <a:srgbClr val="0000FF"/>
                </a:solidFill>
                <a:latin typeface="Courier New" panose="02070309020205020404" pitchFamily="49" charset="0"/>
              </a:rPr>
              <a:t>class</a:t>
            </a:r>
            <a:r>
              <a:rPr lang="en-US" sz="1050" dirty="0">
                <a:latin typeface="Courier New" panose="02070309020205020404" pitchFamily="49" charset="0"/>
              </a:rPr>
              <a:t> group;</a:t>
            </a:r>
          </a:p>
          <a:p>
            <a:r>
              <a:rPr lang="en-US" sz="1050" dirty="0">
                <a:solidFill>
                  <a:srgbClr val="0000FF"/>
                </a:solidFill>
                <a:latin typeface="Courier New" panose="02070309020205020404" pitchFamily="49" charset="0"/>
              </a:rPr>
              <a:t>var</a:t>
            </a:r>
            <a:r>
              <a:rPr lang="en-US" sz="1050" dirty="0">
                <a:latin typeface="Courier New" panose="02070309020205020404" pitchFamily="49" charset="0"/>
              </a:rPr>
              <a:t> weight;</a:t>
            </a:r>
          </a:p>
          <a:p>
            <a:r>
              <a:rPr lang="en-US" sz="1050" b="1" dirty="0">
                <a:solidFill>
                  <a:srgbClr val="000080"/>
                </a:solidFill>
                <a:latin typeface="Courier New" panose="02070309020205020404" pitchFamily="49" charset="0"/>
              </a:rPr>
              <a:t>run</a:t>
            </a:r>
            <a:r>
              <a:rPr lang="en-US" sz="1050" dirty="0">
                <a:solidFill>
                  <a:srgbClr val="000000"/>
                </a:solidFill>
                <a:latin typeface="Courier New" panose="02070309020205020404" pitchFamily="49" charset="0"/>
              </a:rPr>
              <a:t>;</a:t>
            </a:r>
            <a:endParaRPr lang="en-US" sz="1050" dirty="0">
              <a:solidFill>
                <a:srgbClr val="000080"/>
              </a:solidFill>
              <a:effectLst/>
              <a:latin typeface="Courier New" panose="02070309020205020404" pitchFamily="49" charset="0"/>
            </a:endParaRPr>
          </a:p>
        </p:txBody>
      </p:sp>
      <p:sp>
        <p:nvSpPr>
          <p:cNvPr id="9" name="Rectangle 8">
            <a:extLst>
              <a:ext uri="{FF2B5EF4-FFF2-40B4-BE49-F238E27FC236}">
                <a16:creationId xmlns:a16="http://schemas.microsoft.com/office/drawing/2014/main" id="{5C054D8A-FC22-2249-8707-BD38B0E2C9CA}"/>
              </a:ext>
            </a:extLst>
          </p:cNvPr>
          <p:cNvSpPr/>
          <p:nvPr/>
        </p:nvSpPr>
        <p:spPr>
          <a:xfrm>
            <a:off x="8153400" y="5756275"/>
            <a:ext cx="3538654" cy="900246"/>
          </a:xfrm>
          <a:prstGeom prst="rect">
            <a:avLst/>
          </a:prstGeom>
        </p:spPr>
        <p:txBody>
          <a:bodyPr wrap="square">
            <a:spAutoFit/>
          </a:bodyPr>
          <a:lstStyle/>
          <a:p>
            <a:r>
              <a:rPr lang="en-US" sz="1050" b="1" dirty="0">
                <a:solidFill>
                  <a:srgbClr val="000080"/>
                </a:solidFill>
                <a:latin typeface="Courier New" panose="02070309020205020404" pitchFamily="49" charset="0"/>
              </a:rPr>
              <a:t>proc</a:t>
            </a:r>
            <a:r>
              <a:rPr lang="en-US" sz="1050" dirty="0">
                <a:latin typeface="Courier New" panose="02070309020205020404" pitchFamily="49" charset="0"/>
              </a:rPr>
              <a:t> </a:t>
            </a:r>
            <a:r>
              <a:rPr lang="en-US" sz="1050" b="1" dirty="0">
                <a:solidFill>
                  <a:srgbClr val="000080"/>
                </a:solidFill>
                <a:latin typeface="Courier New" panose="02070309020205020404" pitchFamily="49" charset="0"/>
              </a:rPr>
              <a:t>npar1way</a:t>
            </a:r>
            <a:r>
              <a:rPr lang="en-US" sz="1050" dirty="0">
                <a:latin typeface="Courier New" panose="02070309020205020404" pitchFamily="49" charset="0"/>
              </a:rPr>
              <a:t> </a:t>
            </a:r>
            <a:r>
              <a:rPr lang="en-US" sz="1050" dirty="0">
                <a:solidFill>
                  <a:srgbClr val="0000FF"/>
                </a:solidFill>
                <a:latin typeface="Courier New" panose="02070309020205020404" pitchFamily="49" charset="0"/>
              </a:rPr>
              <a:t>data</a:t>
            </a:r>
            <a:r>
              <a:rPr lang="en-US" sz="1050" dirty="0">
                <a:latin typeface="Courier New" panose="02070309020205020404" pitchFamily="49" charset="0"/>
              </a:rPr>
              <a:t> = </a:t>
            </a:r>
            <a:r>
              <a:rPr lang="en-US" sz="1050" dirty="0" err="1">
                <a:latin typeface="Courier New" panose="02070309020205020404" pitchFamily="49" charset="0"/>
              </a:rPr>
              <a:t>PlantGrowth</a:t>
            </a:r>
            <a:r>
              <a:rPr lang="en-US" sz="1050" dirty="0">
                <a:latin typeface="Courier New" panose="02070309020205020404" pitchFamily="49" charset="0"/>
              </a:rPr>
              <a:t> </a:t>
            </a:r>
            <a:r>
              <a:rPr lang="en-US" sz="1050" dirty="0">
                <a:solidFill>
                  <a:srgbClr val="0000FF"/>
                </a:solidFill>
                <a:latin typeface="Courier New" panose="02070309020205020404" pitchFamily="49" charset="0"/>
              </a:rPr>
              <a:t>Wilcoxon</a:t>
            </a:r>
            <a:r>
              <a:rPr lang="en-US" sz="1050" dirty="0">
                <a:latin typeface="Courier New" panose="02070309020205020404" pitchFamily="49" charset="0"/>
              </a:rPr>
              <a:t>;</a:t>
            </a:r>
          </a:p>
          <a:p>
            <a:r>
              <a:rPr lang="en-US" sz="1050" dirty="0">
                <a:solidFill>
                  <a:srgbClr val="0000FF"/>
                </a:solidFill>
                <a:latin typeface="Courier New" panose="02070309020205020404" pitchFamily="49" charset="0"/>
              </a:rPr>
              <a:t>where</a:t>
            </a:r>
            <a:r>
              <a:rPr lang="en-US" sz="1050" dirty="0">
                <a:latin typeface="Courier New" panose="02070309020205020404" pitchFamily="49" charset="0"/>
              </a:rPr>
              <a:t> group &lt;&gt; </a:t>
            </a:r>
            <a:r>
              <a:rPr lang="en-US" sz="1050" dirty="0">
                <a:solidFill>
                  <a:srgbClr val="800080"/>
                </a:solidFill>
                <a:latin typeface="Courier New" panose="02070309020205020404" pitchFamily="49" charset="0"/>
              </a:rPr>
              <a:t>”ctrl"</a:t>
            </a:r>
            <a:r>
              <a:rPr lang="en-US" sz="1050" dirty="0">
                <a:latin typeface="Courier New" panose="02070309020205020404" pitchFamily="49" charset="0"/>
              </a:rPr>
              <a:t>;</a:t>
            </a:r>
          </a:p>
          <a:p>
            <a:r>
              <a:rPr lang="en-US" sz="1050" dirty="0">
                <a:solidFill>
                  <a:srgbClr val="0000FF"/>
                </a:solidFill>
                <a:latin typeface="Courier New" panose="02070309020205020404" pitchFamily="49" charset="0"/>
              </a:rPr>
              <a:t>class</a:t>
            </a:r>
            <a:r>
              <a:rPr lang="en-US" sz="1050" dirty="0">
                <a:latin typeface="Courier New" panose="02070309020205020404" pitchFamily="49" charset="0"/>
              </a:rPr>
              <a:t> group;</a:t>
            </a:r>
          </a:p>
          <a:p>
            <a:r>
              <a:rPr lang="en-US" sz="1050" dirty="0">
                <a:solidFill>
                  <a:srgbClr val="0000FF"/>
                </a:solidFill>
                <a:latin typeface="Courier New" panose="02070309020205020404" pitchFamily="49" charset="0"/>
              </a:rPr>
              <a:t>var</a:t>
            </a:r>
            <a:r>
              <a:rPr lang="en-US" sz="1050" dirty="0">
                <a:latin typeface="Courier New" panose="02070309020205020404" pitchFamily="49" charset="0"/>
              </a:rPr>
              <a:t> weight;</a:t>
            </a:r>
          </a:p>
          <a:p>
            <a:r>
              <a:rPr lang="en-US" sz="1050" b="1" dirty="0">
                <a:solidFill>
                  <a:srgbClr val="000080"/>
                </a:solidFill>
                <a:latin typeface="Courier New" panose="02070309020205020404" pitchFamily="49" charset="0"/>
              </a:rPr>
              <a:t>run</a:t>
            </a:r>
            <a:r>
              <a:rPr lang="en-US" sz="1050" dirty="0">
                <a:solidFill>
                  <a:srgbClr val="000000"/>
                </a:solidFill>
                <a:latin typeface="Courier New" panose="02070309020205020404" pitchFamily="49" charset="0"/>
              </a:rPr>
              <a:t>;</a:t>
            </a:r>
            <a:endParaRPr lang="en-US" sz="1050" dirty="0">
              <a:solidFill>
                <a:srgbClr val="000080"/>
              </a:solidFill>
              <a:effectLst/>
              <a:latin typeface="Courier New" panose="02070309020205020404" pitchFamily="49" charset="0"/>
            </a:endParaRP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3492CCF-9F13-9943-9FCA-D630C949BA3C}"/>
                  </a:ext>
                </a:extLst>
              </p:cNvPr>
              <p:cNvSpPr txBox="1"/>
              <p:nvPr/>
            </p:nvSpPr>
            <p:spPr>
              <a:xfrm>
                <a:off x="754420" y="1371600"/>
                <a:ext cx="299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𝑐𝑡𝑟𝑙</m:t>
                          </m:r>
                        </m:sub>
                      </m:sSub>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𝑡𝑟𝑡</m:t>
                          </m:r>
                          <m:r>
                            <a:rPr lang="en-US" b="0" i="1" smtClean="0">
                              <a:latin typeface="Cambria Math" panose="02040503050406030204" pitchFamily="18" charset="0"/>
                            </a:rPr>
                            <m:t>1</m:t>
                          </m:r>
                        </m:sub>
                      </m:sSub>
                    </m:oMath>
                  </m:oMathPara>
                </a14:m>
                <a:endParaRPr lang="en-US" dirty="0"/>
              </a:p>
            </p:txBody>
          </p:sp>
        </mc:Choice>
        <mc:Fallback xmlns="">
          <p:sp>
            <p:nvSpPr>
              <p:cNvPr id="10" name="TextBox 9">
                <a:extLst>
                  <a:ext uri="{FF2B5EF4-FFF2-40B4-BE49-F238E27FC236}">
                    <a16:creationId xmlns:a16="http://schemas.microsoft.com/office/drawing/2014/main" id="{C3492CCF-9F13-9943-9FCA-D630C949BA3C}"/>
                  </a:ext>
                </a:extLst>
              </p:cNvPr>
              <p:cNvSpPr txBox="1">
                <a:spLocks noRot="1" noChangeAspect="1" noMove="1" noResize="1" noEditPoints="1" noAdjustHandles="1" noChangeArrowheads="1" noChangeShapeType="1" noTextEdit="1"/>
              </p:cNvSpPr>
              <p:nvPr/>
            </p:nvSpPr>
            <p:spPr>
              <a:xfrm>
                <a:off x="754420" y="1371600"/>
                <a:ext cx="2998770" cy="276999"/>
              </a:xfrm>
              <a:prstGeom prst="rect">
                <a:avLst/>
              </a:prstGeom>
              <a:blipFill>
                <a:blip r:embed="rId5"/>
                <a:stretch>
                  <a:fillRect l="-1266"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2AC06A4C-748B-5842-9821-14157E2B8B99}"/>
                  </a:ext>
                </a:extLst>
              </p:cNvPr>
              <p:cNvSpPr txBox="1"/>
              <p:nvPr/>
            </p:nvSpPr>
            <p:spPr>
              <a:xfrm>
                <a:off x="754420" y="1697424"/>
                <a:ext cx="299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𝑐𝑡𝑟𝑙</m:t>
                          </m:r>
                        </m:sub>
                      </m:sSub>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𝑡𝑟𝑡</m:t>
                          </m:r>
                          <m:r>
                            <a:rPr lang="en-US" b="0" i="1" smtClean="0">
                              <a:latin typeface="Cambria Math" panose="02040503050406030204" pitchFamily="18" charset="0"/>
                            </a:rPr>
                            <m:t>1</m:t>
                          </m:r>
                        </m:sub>
                      </m:sSub>
                    </m:oMath>
                  </m:oMathPara>
                </a14:m>
                <a:endParaRPr lang="en-US" dirty="0"/>
              </a:p>
            </p:txBody>
          </p:sp>
        </mc:Choice>
        <mc:Fallback xmlns="">
          <p:sp>
            <p:nvSpPr>
              <p:cNvPr id="11" name="TextBox 10">
                <a:extLst>
                  <a:ext uri="{FF2B5EF4-FFF2-40B4-BE49-F238E27FC236}">
                    <a16:creationId xmlns:a16="http://schemas.microsoft.com/office/drawing/2014/main" id="{2AC06A4C-748B-5842-9821-14157E2B8B99}"/>
                  </a:ext>
                </a:extLst>
              </p:cNvPr>
              <p:cNvSpPr txBox="1">
                <a:spLocks noRot="1" noChangeAspect="1" noMove="1" noResize="1" noEditPoints="1" noAdjustHandles="1" noChangeArrowheads="1" noChangeShapeType="1" noTextEdit="1"/>
              </p:cNvSpPr>
              <p:nvPr/>
            </p:nvSpPr>
            <p:spPr>
              <a:xfrm>
                <a:off x="754420" y="1697424"/>
                <a:ext cx="2998770" cy="276999"/>
              </a:xfrm>
              <a:prstGeom prst="rect">
                <a:avLst/>
              </a:prstGeom>
              <a:blipFill>
                <a:blip r:embed="rId6"/>
                <a:stretch>
                  <a:fillRect l="-126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8C1BFF0-C481-F34F-AB72-21735C823714}"/>
                  </a:ext>
                </a:extLst>
              </p:cNvPr>
              <p:cNvSpPr txBox="1"/>
              <p:nvPr/>
            </p:nvSpPr>
            <p:spPr>
              <a:xfrm>
                <a:off x="4326673" y="1376284"/>
                <a:ext cx="299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𝑐𝑡𝑟𝑙</m:t>
                          </m:r>
                        </m:sub>
                      </m:sSub>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𝑡𝑟𝑡</m:t>
                          </m:r>
                          <m:r>
                            <a:rPr lang="en-US" b="0" i="1" smtClean="0">
                              <a:latin typeface="Cambria Math" panose="02040503050406030204" pitchFamily="18" charset="0"/>
                            </a:rPr>
                            <m:t>2</m:t>
                          </m:r>
                        </m:sub>
                      </m:sSub>
                    </m:oMath>
                  </m:oMathPara>
                </a14:m>
                <a:endParaRPr lang="en-US" dirty="0"/>
              </a:p>
            </p:txBody>
          </p:sp>
        </mc:Choice>
        <mc:Fallback xmlns="">
          <p:sp>
            <p:nvSpPr>
              <p:cNvPr id="12" name="TextBox 11">
                <a:extLst>
                  <a:ext uri="{FF2B5EF4-FFF2-40B4-BE49-F238E27FC236}">
                    <a16:creationId xmlns:a16="http://schemas.microsoft.com/office/drawing/2014/main" id="{58C1BFF0-C481-F34F-AB72-21735C823714}"/>
                  </a:ext>
                </a:extLst>
              </p:cNvPr>
              <p:cNvSpPr txBox="1">
                <a:spLocks noRot="1" noChangeAspect="1" noMove="1" noResize="1" noEditPoints="1" noAdjustHandles="1" noChangeArrowheads="1" noChangeShapeType="1" noTextEdit="1"/>
              </p:cNvSpPr>
              <p:nvPr/>
            </p:nvSpPr>
            <p:spPr>
              <a:xfrm>
                <a:off x="4326673" y="1376284"/>
                <a:ext cx="2998770" cy="276999"/>
              </a:xfrm>
              <a:prstGeom prst="rect">
                <a:avLst/>
              </a:prstGeom>
              <a:blipFill>
                <a:blip r:embed="rId7"/>
                <a:stretch>
                  <a:fillRect l="-126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4EE9108-F33A-6942-8DA9-772B34CCBC6B}"/>
                  </a:ext>
                </a:extLst>
              </p:cNvPr>
              <p:cNvSpPr txBox="1"/>
              <p:nvPr/>
            </p:nvSpPr>
            <p:spPr>
              <a:xfrm>
                <a:off x="4326673" y="1702108"/>
                <a:ext cx="299877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𝑐𝑡𝑟𝑙</m:t>
                          </m:r>
                        </m:sub>
                      </m:sSub>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𝑡𝑟𝑡</m:t>
                          </m:r>
                          <m:r>
                            <a:rPr lang="en-US" b="0" i="1" smtClean="0">
                              <a:latin typeface="Cambria Math" panose="02040503050406030204" pitchFamily="18" charset="0"/>
                            </a:rPr>
                            <m:t>2</m:t>
                          </m:r>
                        </m:sub>
                      </m:sSub>
                    </m:oMath>
                  </m:oMathPara>
                </a14:m>
                <a:endParaRPr lang="en-US" dirty="0"/>
              </a:p>
            </p:txBody>
          </p:sp>
        </mc:Choice>
        <mc:Fallback xmlns="">
          <p:sp>
            <p:nvSpPr>
              <p:cNvPr id="13" name="TextBox 12">
                <a:extLst>
                  <a:ext uri="{FF2B5EF4-FFF2-40B4-BE49-F238E27FC236}">
                    <a16:creationId xmlns:a16="http://schemas.microsoft.com/office/drawing/2014/main" id="{84EE9108-F33A-6942-8DA9-772B34CCBC6B}"/>
                  </a:ext>
                </a:extLst>
              </p:cNvPr>
              <p:cNvSpPr txBox="1">
                <a:spLocks noRot="1" noChangeAspect="1" noMove="1" noResize="1" noEditPoints="1" noAdjustHandles="1" noChangeArrowheads="1" noChangeShapeType="1" noTextEdit="1"/>
              </p:cNvSpPr>
              <p:nvPr/>
            </p:nvSpPr>
            <p:spPr>
              <a:xfrm>
                <a:off x="4326673" y="1702108"/>
                <a:ext cx="2998770" cy="276999"/>
              </a:xfrm>
              <a:prstGeom prst="rect">
                <a:avLst/>
              </a:prstGeom>
              <a:blipFill>
                <a:blip r:embed="rId8"/>
                <a:stretch>
                  <a:fillRect l="-1266"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D74111E-FD9C-6448-8689-3930B5189894}"/>
                  </a:ext>
                </a:extLst>
              </p:cNvPr>
              <p:cNvSpPr txBox="1"/>
              <p:nvPr/>
            </p:nvSpPr>
            <p:spPr>
              <a:xfrm>
                <a:off x="8126430" y="1371600"/>
                <a:ext cx="30202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𝑡𝑟𝑡</m:t>
                          </m:r>
                          <m:r>
                            <a:rPr lang="en-US" b="0" i="1" smtClean="0">
                              <a:latin typeface="Cambria Math" panose="02040503050406030204" pitchFamily="18" charset="0"/>
                            </a:rPr>
                            <m:t>2</m:t>
                          </m:r>
                        </m:sub>
                      </m:sSub>
                    </m:oMath>
                  </m:oMathPara>
                </a14:m>
                <a:endParaRPr lang="en-US" dirty="0"/>
              </a:p>
            </p:txBody>
          </p:sp>
        </mc:Choice>
        <mc:Fallback xmlns="">
          <p:sp>
            <p:nvSpPr>
              <p:cNvPr id="14" name="TextBox 13">
                <a:extLst>
                  <a:ext uri="{FF2B5EF4-FFF2-40B4-BE49-F238E27FC236}">
                    <a16:creationId xmlns:a16="http://schemas.microsoft.com/office/drawing/2014/main" id="{3D74111E-FD9C-6448-8689-3930B5189894}"/>
                  </a:ext>
                </a:extLst>
              </p:cNvPr>
              <p:cNvSpPr txBox="1">
                <a:spLocks noRot="1" noChangeAspect="1" noMove="1" noResize="1" noEditPoints="1" noAdjustHandles="1" noChangeArrowheads="1" noChangeShapeType="1" noTextEdit="1"/>
              </p:cNvSpPr>
              <p:nvPr/>
            </p:nvSpPr>
            <p:spPr>
              <a:xfrm>
                <a:off x="8126430" y="1371600"/>
                <a:ext cx="3020250" cy="276999"/>
              </a:xfrm>
              <a:prstGeom prst="rect">
                <a:avLst/>
              </a:prstGeom>
              <a:blipFill>
                <a:blip r:embed="rId9"/>
                <a:stretch>
                  <a:fillRect l="-837" b="-181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574D269-4754-D042-A8D2-C53E48C3B957}"/>
                  </a:ext>
                </a:extLst>
              </p:cNvPr>
              <p:cNvSpPr txBox="1"/>
              <p:nvPr/>
            </p:nvSpPr>
            <p:spPr>
              <a:xfrm>
                <a:off x="8126430" y="1697424"/>
                <a:ext cx="302025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𝑡𝑟𝑡</m:t>
                          </m:r>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𝑀𝑒𝑑𝑖𝑎</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𝑛</m:t>
                          </m:r>
                        </m:e>
                        <m:sub>
                          <m:r>
                            <a:rPr lang="en-US" b="0" i="1" smtClean="0">
                              <a:latin typeface="Cambria Math" panose="02040503050406030204" pitchFamily="18" charset="0"/>
                            </a:rPr>
                            <m:t>𝑡𝑟𝑡</m:t>
                          </m:r>
                          <m:r>
                            <a:rPr lang="en-US" b="0" i="1" smtClean="0">
                              <a:latin typeface="Cambria Math" panose="02040503050406030204" pitchFamily="18" charset="0"/>
                            </a:rPr>
                            <m:t>2</m:t>
                          </m:r>
                        </m:sub>
                      </m:sSub>
                    </m:oMath>
                  </m:oMathPara>
                </a14:m>
                <a:endParaRPr lang="en-US" dirty="0"/>
              </a:p>
            </p:txBody>
          </p:sp>
        </mc:Choice>
        <mc:Fallback xmlns="">
          <p:sp>
            <p:nvSpPr>
              <p:cNvPr id="15" name="TextBox 14">
                <a:extLst>
                  <a:ext uri="{FF2B5EF4-FFF2-40B4-BE49-F238E27FC236}">
                    <a16:creationId xmlns:a16="http://schemas.microsoft.com/office/drawing/2014/main" id="{9574D269-4754-D042-A8D2-C53E48C3B957}"/>
                  </a:ext>
                </a:extLst>
              </p:cNvPr>
              <p:cNvSpPr txBox="1">
                <a:spLocks noRot="1" noChangeAspect="1" noMove="1" noResize="1" noEditPoints="1" noAdjustHandles="1" noChangeArrowheads="1" noChangeShapeType="1" noTextEdit="1"/>
              </p:cNvSpPr>
              <p:nvPr/>
            </p:nvSpPr>
            <p:spPr>
              <a:xfrm>
                <a:off x="8126430" y="1697424"/>
                <a:ext cx="3020250" cy="276999"/>
              </a:xfrm>
              <a:prstGeom prst="rect">
                <a:avLst/>
              </a:prstGeom>
              <a:blipFill>
                <a:blip r:embed="rId10"/>
                <a:stretch>
                  <a:fillRect l="-837" b="-17391"/>
                </a:stretch>
              </a:blipFill>
            </p:spPr>
            <p:txBody>
              <a:bodyPr/>
              <a:lstStyle/>
              <a:p>
                <a:r>
                  <a:rPr lang="en-US">
                    <a:noFill/>
                  </a:rPr>
                  <a:t> </a:t>
                </a:r>
              </a:p>
            </p:txBody>
          </p:sp>
        </mc:Fallback>
      </mc:AlternateContent>
    </p:spTree>
    <p:extLst>
      <p:ext uri="{BB962C8B-B14F-4D97-AF65-F5344CB8AC3E}">
        <p14:creationId xmlns:p14="http://schemas.microsoft.com/office/powerpoint/2010/main" val="31702856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FD641-3BC8-9C48-A43B-BD4C05AE0624}"/>
              </a:ext>
            </a:extLst>
          </p:cNvPr>
          <p:cNvSpPr>
            <a:spLocks noGrp="1"/>
          </p:cNvSpPr>
          <p:nvPr>
            <p:ph type="title"/>
          </p:nvPr>
        </p:nvSpPr>
        <p:spPr/>
        <p:txBody>
          <a:bodyPr/>
          <a:lstStyle/>
          <a:p>
            <a:r>
              <a:rPr lang="en-US" dirty="0"/>
              <a:t>Visually Comparing the Distributions</a:t>
            </a:r>
          </a:p>
        </p:txBody>
      </p:sp>
      <p:sp>
        <p:nvSpPr>
          <p:cNvPr id="4" name="Rectangle 3">
            <a:extLst>
              <a:ext uri="{FF2B5EF4-FFF2-40B4-BE49-F238E27FC236}">
                <a16:creationId xmlns:a16="http://schemas.microsoft.com/office/drawing/2014/main" id="{186135AB-F484-4E4A-9826-66312A55481E}"/>
              </a:ext>
            </a:extLst>
          </p:cNvPr>
          <p:cNvSpPr/>
          <p:nvPr/>
        </p:nvSpPr>
        <p:spPr>
          <a:xfrm>
            <a:off x="2209800" y="1676400"/>
            <a:ext cx="7394714" cy="923330"/>
          </a:xfrm>
          <a:prstGeom prst="rect">
            <a:avLst/>
          </a:prstGeom>
        </p:spPr>
        <p:txBody>
          <a:bodyPr wrap="square">
            <a:spAutoFit/>
          </a:bodyPr>
          <a:lstStyle/>
          <a:p>
            <a:r>
              <a:rPr lang="en-US" dirty="0" err="1"/>
              <a:t>PlantGrowth</a:t>
            </a:r>
            <a:r>
              <a:rPr lang="en-US" dirty="0"/>
              <a:t> %&gt;% </a:t>
            </a:r>
            <a:r>
              <a:rPr lang="en-US" dirty="0" err="1"/>
              <a:t>ggplot</a:t>
            </a:r>
            <a:r>
              <a:rPr lang="en-US" dirty="0"/>
              <a:t>(</a:t>
            </a:r>
            <a:r>
              <a:rPr lang="en-US" dirty="0" err="1"/>
              <a:t>aes</a:t>
            </a:r>
            <a:r>
              <a:rPr lang="en-US" dirty="0"/>
              <a:t>(y = weight, color = group)) + </a:t>
            </a:r>
          </a:p>
          <a:p>
            <a:r>
              <a:rPr lang="en-US" dirty="0"/>
              <a:t>	</a:t>
            </a:r>
            <a:r>
              <a:rPr lang="en-US" dirty="0" err="1"/>
              <a:t>geom_boxplot</a:t>
            </a:r>
            <a:r>
              <a:rPr lang="en-US" dirty="0"/>
              <a:t>() + </a:t>
            </a:r>
          </a:p>
          <a:p>
            <a:r>
              <a:rPr lang="en-US" dirty="0"/>
              <a:t>	</a:t>
            </a:r>
            <a:r>
              <a:rPr lang="en-US" dirty="0" err="1"/>
              <a:t>ggtitle</a:t>
            </a:r>
            <a:r>
              <a:rPr lang="en-US" dirty="0"/>
              <a:t>("Comparing the Distributions: Ctrl, TRT1 and TRT2")</a:t>
            </a:r>
          </a:p>
        </p:txBody>
      </p:sp>
      <p:pic>
        <p:nvPicPr>
          <p:cNvPr id="5" name="Picture 4">
            <a:extLst>
              <a:ext uri="{FF2B5EF4-FFF2-40B4-BE49-F238E27FC236}">
                <a16:creationId xmlns:a16="http://schemas.microsoft.com/office/drawing/2014/main" id="{E52F482A-EBD9-B44F-851B-211222BD72BA}"/>
              </a:ext>
            </a:extLst>
          </p:cNvPr>
          <p:cNvPicPr>
            <a:picLocks noChangeAspect="1"/>
          </p:cNvPicPr>
          <p:nvPr/>
        </p:nvPicPr>
        <p:blipFill>
          <a:blip r:embed="rId2"/>
          <a:stretch>
            <a:fillRect/>
          </a:stretch>
        </p:blipFill>
        <p:spPr>
          <a:xfrm>
            <a:off x="2828925" y="2866150"/>
            <a:ext cx="6534150" cy="3793067"/>
          </a:xfrm>
          <a:prstGeom prst="rect">
            <a:avLst/>
          </a:prstGeom>
        </p:spPr>
      </p:pic>
    </p:spTree>
    <p:extLst>
      <p:ext uri="{BB962C8B-B14F-4D97-AF65-F5344CB8AC3E}">
        <p14:creationId xmlns:p14="http://schemas.microsoft.com/office/powerpoint/2010/main" val="30877444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77483-9A63-2347-AC67-E7A1653D63EF}"/>
              </a:ext>
            </a:extLst>
          </p:cNvPr>
          <p:cNvSpPr>
            <a:spLocks noGrp="1"/>
          </p:cNvSpPr>
          <p:nvPr>
            <p:ph type="title"/>
          </p:nvPr>
        </p:nvSpPr>
        <p:spPr>
          <a:xfrm>
            <a:off x="0" y="228600"/>
            <a:ext cx="12192000" cy="1143000"/>
          </a:xfrm>
        </p:spPr>
        <p:txBody>
          <a:bodyPr/>
          <a:lstStyle/>
          <a:p>
            <a:r>
              <a:rPr lang="en-US" dirty="0"/>
              <a:t>Visually Comparing Distributions of the Ranks</a:t>
            </a:r>
          </a:p>
        </p:txBody>
      </p:sp>
      <p:pic>
        <p:nvPicPr>
          <p:cNvPr id="4" name="Picture 3">
            <a:extLst>
              <a:ext uri="{FF2B5EF4-FFF2-40B4-BE49-F238E27FC236}">
                <a16:creationId xmlns:a16="http://schemas.microsoft.com/office/drawing/2014/main" id="{72184D7E-0112-7E42-865D-2A3B4DB375B2}"/>
              </a:ext>
            </a:extLst>
          </p:cNvPr>
          <p:cNvPicPr>
            <a:picLocks noChangeAspect="1"/>
          </p:cNvPicPr>
          <p:nvPr/>
        </p:nvPicPr>
        <p:blipFill>
          <a:blip r:embed="rId2"/>
          <a:stretch>
            <a:fillRect/>
          </a:stretch>
        </p:blipFill>
        <p:spPr>
          <a:xfrm>
            <a:off x="5867400" y="2143274"/>
            <a:ext cx="5930900" cy="1498600"/>
          </a:xfrm>
          <a:prstGeom prst="rect">
            <a:avLst/>
          </a:prstGeom>
        </p:spPr>
      </p:pic>
      <p:pic>
        <p:nvPicPr>
          <p:cNvPr id="5" name="Picture 4">
            <a:extLst>
              <a:ext uri="{FF2B5EF4-FFF2-40B4-BE49-F238E27FC236}">
                <a16:creationId xmlns:a16="http://schemas.microsoft.com/office/drawing/2014/main" id="{53B90C92-4045-6C42-B5E0-9F0A370E3E76}"/>
              </a:ext>
            </a:extLst>
          </p:cNvPr>
          <p:cNvPicPr>
            <a:picLocks noChangeAspect="1"/>
          </p:cNvPicPr>
          <p:nvPr/>
        </p:nvPicPr>
        <p:blipFill>
          <a:blip r:embed="rId3"/>
          <a:stretch>
            <a:fillRect/>
          </a:stretch>
        </p:blipFill>
        <p:spPr>
          <a:xfrm>
            <a:off x="393700" y="1395761"/>
            <a:ext cx="5168900" cy="3941979"/>
          </a:xfrm>
          <a:prstGeom prst="rect">
            <a:avLst/>
          </a:prstGeom>
        </p:spPr>
      </p:pic>
      <p:sp>
        <p:nvSpPr>
          <p:cNvPr id="6" name="Rectangle 5">
            <a:extLst>
              <a:ext uri="{FF2B5EF4-FFF2-40B4-BE49-F238E27FC236}">
                <a16:creationId xmlns:a16="http://schemas.microsoft.com/office/drawing/2014/main" id="{2F73F6EF-C248-B142-BDFF-2225053C8AA3}"/>
              </a:ext>
            </a:extLst>
          </p:cNvPr>
          <p:cNvSpPr/>
          <p:nvPr/>
        </p:nvSpPr>
        <p:spPr>
          <a:xfrm>
            <a:off x="3048000" y="5404147"/>
            <a:ext cx="6096000" cy="1200329"/>
          </a:xfrm>
          <a:prstGeom prst="rect">
            <a:avLst/>
          </a:prstGeom>
        </p:spPr>
        <p:txBody>
          <a:bodyPr>
            <a:spAutoFit/>
          </a:bodyPr>
          <a:lstStyle/>
          <a:p>
            <a:r>
              <a:rPr lang="en-US" b="1" dirty="0">
                <a:solidFill>
                  <a:srgbClr val="000080"/>
                </a:solidFill>
                <a:latin typeface="Courier New" panose="02070309020205020404" pitchFamily="49" charset="0"/>
              </a:rPr>
              <a:t>proc</a:t>
            </a:r>
            <a:r>
              <a:rPr lang="en-US" dirty="0">
                <a:latin typeface="Courier New" panose="02070309020205020404" pitchFamily="49" charset="0"/>
              </a:rPr>
              <a:t> </a:t>
            </a:r>
            <a:r>
              <a:rPr lang="en-US" b="1" dirty="0">
                <a:solidFill>
                  <a:srgbClr val="000080"/>
                </a:solidFill>
                <a:latin typeface="Courier New" panose="02070309020205020404" pitchFamily="49" charset="0"/>
              </a:rPr>
              <a:t>npar1way</a:t>
            </a:r>
            <a:r>
              <a:rPr lang="en-US" dirty="0">
                <a:latin typeface="Courier New" panose="02070309020205020404" pitchFamily="49" charset="0"/>
              </a:rPr>
              <a:t> </a:t>
            </a:r>
            <a:r>
              <a:rPr lang="en-US" dirty="0">
                <a:solidFill>
                  <a:srgbClr val="0000FF"/>
                </a:solidFill>
                <a:latin typeface="Courier New" panose="02070309020205020404" pitchFamily="49" charset="0"/>
              </a:rPr>
              <a:t>data</a:t>
            </a:r>
            <a:r>
              <a:rPr lang="en-US" dirty="0">
                <a:latin typeface="Courier New" panose="02070309020205020404" pitchFamily="49" charset="0"/>
              </a:rPr>
              <a:t> = </a:t>
            </a:r>
            <a:r>
              <a:rPr lang="en-US" dirty="0" err="1">
                <a:latin typeface="Courier New" panose="02070309020205020404" pitchFamily="49" charset="0"/>
              </a:rPr>
              <a:t>PlantGrowth</a:t>
            </a:r>
            <a:r>
              <a:rPr lang="en-US" dirty="0">
                <a:latin typeface="Courier New" panose="02070309020205020404" pitchFamily="49" charset="0"/>
              </a:rPr>
              <a:t> </a:t>
            </a:r>
            <a:r>
              <a:rPr lang="en-US" dirty="0">
                <a:solidFill>
                  <a:srgbClr val="0000FF"/>
                </a:solidFill>
                <a:latin typeface="Courier New" panose="02070309020205020404" pitchFamily="49" charset="0"/>
              </a:rPr>
              <a:t>Wilcoxon</a:t>
            </a:r>
            <a:r>
              <a:rPr lang="en-US" dirty="0">
                <a:latin typeface="Courier New" panose="02070309020205020404" pitchFamily="49" charset="0"/>
              </a:rPr>
              <a:t>;</a:t>
            </a:r>
          </a:p>
          <a:p>
            <a:r>
              <a:rPr lang="en-US" dirty="0">
                <a:solidFill>
                  <a:srgbClr val="0000FF"/>
                </a:solidFill>
                <a:latin typeface="Courier New" panose="02070309020205020404" pitchFamily="49" charset="0"/>
              </a:rPr>
              <a:t>class</a:t>
            </a:r>
            <a:r>
              <a:rPr lang="en-US" dirty="0">
                <a:latin typeface="Courier New" panose="02070309020205020404" pitchFamily="49" charset="0"/>
              </a:rPr>
              <a:t> group;</a:t>
            </a:r>
          </a:p>
          <a:p>
            <a:r>
              <a:rPr lang="en-US" dirty="0">
                <a:solidFill>
                  <a:srgbClr val="0000FF"/>
                </a:solidFill>
                <a:latin typeface="Courier New" panose="02070309020205020404" pitchFamily="49" charset="0"/>
              </a:rPr>
              <a:t>var</a:t>
            </a:r>
            <a:r>
              <a:rPr lang="en-US" dirty="0">
                <a:latin typeface="Courier New" panose="02070309020205020404" pitchFamily="49" charset="0"/>
              </a:rPr>
              <a:t> weight;</a:t>
            </a:r>
          </a:p>
          <a:p>
            <a:r>
              <a:rPr lang="en-US" b="1" dirty="0">
                <a:solidFill>
                  <a:srgbClr val="000080"/>
                </a:solidFill>
                <a:latin typeface="Courier New" panose="02070309020205020404" pitchFamily="49" charset="0"/>
              </a:rPr>
              <a:t>run</a:t>
            </a:r>
            <a:r>
              <a:rPr lang="en-US" dirty="0">
                <a:solidFill>
                  <a:srgbClr val="000000"/>
                </a:solidFill>
                <a:latin typeface="Courier New" panose="02070309020205020404" pitchFamily="49" charset="0"/>
              </a:rPr>
              <a:t>;</a:t>
            </a:r>
            <a:endParaRPr lang="en-US" dirty="0">
              <a:solidFill>
                <a:srgbClr val="000080"/>
              </a:solidFill>
              <a:effectLst/>
              <a:latin typeface="Courier New" panose="02070309020205020404" pitchFamily="49" charset="0"/>
            </a:endParaRPr>
          </a:p>
        </p:txBody>
      </p:sp>
      <p:sp>
        <p:nvSpPr>
          <p:cNvPr id="7" name="Rectangle 6">
            <a:extLst>
              <a:ext uri="{FF2B5EF4-FFF2-40B4-BE49-F238E27FC236}">
                <a16:creationId xmlns:a16="http://schemas.microsoft.com/office/drawing/2014/main" id="{2D310EB9-CF9D-F548-B8EC-045C48D5267D}"/>
              </a:ext>
            </a:extLst>
          </p:cNvPr>
          <p:cNvSpPr/>
          <p:nvPr/>
        </p:nvSpPr>
        <p:spPr>
          <a:xfrm>
            <a:off x="5784850" y="4324696"/>
            <a:ext cx="6096000" cy="307777"/>
          </a:xfrm>
          <a:prstGeom prst="rect">
            <a:avLst/>
          </a:prstGeom>
        </p:spPr>
        <p:txBody>
          <a:bodyPr>
            <a:spAutoFit/>
          </a:bodyPr>
          <a:lstStyle/>
          <a:p>
            <a:r>
              <a:rPr lang="en-US" sz="1400" dirty="0"/>
              <a:t>https://</a:t>
            </a:r>
            <a:r>
              <a:rPr lang="en-US" sz="1400" dirty="0" err="1"/>
              <a:t>support.sas.com</a:t>
            </a:r>
            <a:r>
              <a:rPr lang="en-US" sz="1400" dirty="0"/>
              <a:t>/documentation/</a:t>
            </a:r>
            <a:r>
              <a:rPr lang="en-US" sz="1400" dirty="0" err="1"/>
              <a:t>onlinedoc</a:t>
            </a:r>
            <a:r>
              <a:rPr lang="en-US" sz="1400" dirty="0"/>
              <a:t>/stat/142/npar1way.pdf</a:t>
            </a:r>
          </a:p>
        </p:txBody>
      </p:sp>
    </p:spTree>
    <p:extLst>
      <p:ext uri="{BB962C8B-B14F-4D97-AF65-F5344CB8AC3E}">
        <p14:creationId xmlns:p14="http://schemas.microsoft.com/office/powerpoint/2010/main" val="394240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DA1E8-186D-6FBC-A158-FB24F5E8FB71}"/>
              </a:ext>
            </a:extLst>
          </p:cNvPr>
          <p:cNvSpPr>
            <a:spLocks noGrp="1"/>
          </p:cNvSpPr>
          <p:nvPr>
            <p:ph type="title"/>
          </p:nvPr>
        </p:nvSpPr>
        <p:spPr>
          <a:xfrm>
            <a:off x="0" y="228600"/>
            <a:ext cx="12192000" cy="1143000"/>
          </a:xfrm>
        </p:spPr>
        <p:txBody>
          <a:bodyPr/>
          <a:lstStyle/>
          <a:p>
            <a:r>
              <a:rPr lang="en-US" sz="3200" dirty="0"/>
              <a:t>Pooled Estimate of the Error (SD / Variance)</a:t>
            </a:r>
            <a:br>
              <a:rPr lang="en-US" sz="3200" dirty="0"/>
            </a:br>
            <a:r>
              <a:rPr lang="en-US" sz="3200" dirty="0"/>
              <a:t>2 Group Test</a:t>
            </a:r>
          </a:p>
        </p:txBody>
      </p:sp>
      <p:pic>
        <p:nvPicPr>
          <p:cNvPr id="4" name="Picture 3">
            <a:extLst>
              <a:ext uri="{FF2B5EF4-FFF2-40B4-BE49-F238E27FC236}">
                <a16:creationId xmlns:a16="http://schemas.microsoft.com/office/drawing/2014/main" id="{264B64E9-C25C-15DA-504D-6FCA18A236C4}"/>
              </a:ext>
            </a:extLst>
          </p:cNvPr>
          <p:cNvPicPr>
            <a:picLocks noChangeAspect="1"/>
          </p:cNvPicPr>
          <p:nvPr/>
        </p:nvPicPr>
        <p:blipFill>
          <a:blip r:embed="rId2"/>
          <a:stretch>
            <a:fillRect/>
          </a:stretch>
        </p:blipFill>
        <p:spPr>
          <a:xfrm>
            <a:off x="990600" y="1600200"/>
            <a:ext cx="5257800" cy="4778806"/>
          </a:xfrm>
          <a:prstGeom prst="rect">
            <a:avLst/>
          </a:prstGeom>
        </p:spPr>
      </p:pic>
      <p:pic>
        <p:nvPicPr>
          <p:cNvPr id="5" name="Picture 4">
            <a:extLst>
              <a:ext uri="{FF2B5EF4-FFF2-40B4-BE49-F238E27FC236}">
                <a16:creationId xmlns:a16="http://schemas.microsoft.com/office/drawing/2014/main" id="{96539FF5-2DE3-6C5D-33FF-264DB09BE601}"/>
              </a:ext>
            </a:extLst>
          </p:cNvPr>
          <p:cNvPicPr>
            <a:picLocks noChangeAspect="1"/>
          </p:cNvPicPr>
          <p:nvPr/>
        </p:nvPicPr>
        <p:blipFill>
          <a:blip r:embed="rId3"/>
          <a:stretch>
            <a:fillRect/>
          </a:stretch>
        </p:blipFill>
        <p:spPr>
          <a:xfrm>
            <a:off x="6934200" y="2107218"/>
            <a:ext cx="4999247" cy="3764770"/>
          </a:xfrm>
          <a:prstGeom prst="rect">
            <a:avLst/>
          </a:prstGeom>
        </p:spPr>
      </p:pic>
      <p:sp>
        <p:nvSpPr>
          <p:cNvPr id="6" name="Rectangle 5">
            <a:extLst>
              <a:ext uri="{FF2B5EF4-FFF2-40B4-BE49-F238E27FC236}">
                <a16:creationId xmlns:a16="http://schemas.microsoft.com/office/drawing/2014/main" id="{E92D92C9-3582-7E7D-D932-B0E325A54B3C}"/>
              </a:ext>
            </a:extLst>
          </p:cNvPr>
          <p:cNvSpPr/>
          <p:nvPr/>
        </p:nvSpPr>
        <p:spPr>
          <a:xfrm>
            <a:off x="4393096" y="4065104"/>
            <a:ext cx="609600" cy="2286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380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1783" y="3429001"/>
            <a:ext cx="8628434" cy="1450757"/>
          </a:xfrm>
        </p:spPr>
        <p:txBody>
          <a:bodyPr/>
          <a:lstStyle/>
          <a:p>
            <a:pPr algn="ctr"/>
            <a:r>
              <a:rPr lang="en-US" dirty="0"/>
              <a:t>End Breakout</a:t>
            </a:r>
            <a:br>
              <a:rPr lang="en-US" dirty="0"/>
            </a:b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60</a:t>
            </a:fld>
            <a:endParaRPr lang="en-US" altLang="en-US" dirty="0"/>
          </a:p>
        </p:txBody>
      </p:sp>
    </p:spTree>
    <p:extLst>
      <p:ext uri="{BB962C8B-B14F-4D97-AF65-F5344CB8AC3E}">
        <p14:creationId xmlns:p14="http://schemas.microsoft.com/office/powerpoint/2010/main" val="373092637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4: Takeaways!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533400" y="1825625"/>
            <a:ext cx="9657945" cy="4351338"/>
          </a:xfrm>
        </p:spPr>
        <p:txBody>
          <a:bodyPr>
            <a:normAutofit fontScale="92500" lnSpcReduction="10000"/>
          </a:bodyPr>
          <a:lstStyle/>
          <a:p>
            <a:pPr marL="0" indent="0">
              <a:buNone/>
            </a:pPr>
            <a:r>
              <a:rPr lang="en-US" dirty="0"/>
              <a:t>Please provide at least 4 takeaways from this section and any questions that you may have.  These questions will help design the live session for this unit.</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27514183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76CAF-641E-A545-AB1E-A0BE7A1FF036}"/>
              </a:ext>
            </a:extLst>
          </p:cNvPr>
          <p:cNvSpPr>
            <a:spLocks noGrp="1"/>
          </p:cNvSpPr>
          <p:nvPr>
            <p:ph type="title"/>
          </p:nvPr>
        </p:nvSpPr>
        <p:spPr/>
        <p:txBody>
          <a:bodyPr/>
          <a:lstStyle/>
          <a:p>
            <a:pPr algn="l"/>
            <a:r>
              <a:rPr lang="en-US" dirty="0"/>
              <a:t>Question 5: Questions!</a:t>
            </a:r>
          </a:p>
        </p:txBody>
      </p:sp>
      <p:sp>
        <p:nvSpPr>
          <p:cNvPr id="3" name="Content Placeholder 2">
            <a:extLst>
              <a:ext uri="{FF2B5EF4-FFF2-40B4-BE49-F238E27FC236}">
                <a16:creationId xmlns:a16="http://schemas.microsoft.com/office/drawing/2014/main" id="{1E3CA146-5F00-F544-97FC-4BDA5AA35C64}"/>
              </a:ext>
            </a:extLst>
          </p:cNvPr>
          <p:cNvSpPr>
            <a:spLocks noGrp="1"/>
          </p:cNvSpPr>
          <p:nvPr>
            <p:ph idx="1"/>
          </p:nvPr>
        </p:nvSpPr>
        <p:spPr>
          <a:xfrm>
            <a:off x="609600" y="1905000"/>
            <a:ext cx="10820400" cy="4351338"/>
          </a:xfrm>
        </p:spPr>
        <p:txBody>
          <a:bodyPr>
            <a:normAutofit/>
          </a:bodyPr>
          <a:lstStyle/>
          <a:p>
            <a:pPr marL="0" indent="0">
              <a:buNone/>
            </a:pPr>
            <a:r>
              <a:rPr lang="en-US" dirty="0"/>
              <a:t>Please provide any question or topics of discussion that came up in this Unit!  These will help help us optimize our live session for maximum learning and takeaways!  </a:t>
            </a:r>
          </a:p>
          <a:p>
            <a:pPr marL="0" indent="0">
              <a:buNone/>
            </a:pPr>
            <a:r>
              <a:rPr lang="en-US" dirty="0"/>
              <a:t> </a:t>
            </a:r>
          </a:p>
          <a:p>
            <a:pPr marL="0" indent="0">
              <a:buNone/>
            </a:pPr>
            <a:r>
              <a:rPr lang="en-US" sz="2000" i="1" dirty="0"/>
              <a:t>This question will be the last question of every For Live Session Assignment. The idea is that this deck will serve as a document that you can reference in the future to remember what was covered in this section.  For instance, this may come in handy for the Capstone and will hopefully become useful in your career.  Most immediately, it may become handy as a quick reference for your Midterm and Final!  Some students find it very useful and spend a few slides summarizing the </a:t>
            </a:r>
            <a:r>
              <a:rPr lang="en-US" sz="2000" i="1" dirty="0" err="1"/>
              <a:t>asynch</a:t>
            </a:r>
            <a:r>
              <a:rPr lang="en-US" sz="2000" i="1" dirty="0"/>
              <a:t> material while others learn different ways and only had the minimum 4 takeaways.  Either is fine and will earn you full credit for this question.  </a:t>
            </a:r>
          </a:p>
          <a:p>
            <a:pPr marL="0" indent="0">
              <a:buNone/>
            </a:pPr>
            <a:endParaRPr lang="en-US" dirty="0"/>
          </a:p>
        </p:txBody>
      </p:sp>
    </p:spTree>
    <p:extLst>
      <p:ext uri="{BB962C8B-B14F-4D97-AF65-F5344CB8AC3E}">
        <p14:creationId xmlns:p14="http://schemas.microsoft.com/office/powerpoint/2010/main" val="19600399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A263F-DF77-484F-95D7-2418A3C1B3BA}"/>
              </a:ext>
            </a:extLst>
          </p:cNvPr>
          <p:cNvSpPr>
            <a:spLocks noGrp="1"/>
          </p:cNvSpPr>
          <p:nvPr>
            <p:ph type="title"/>
          </p:nvPr>
        </p:nvSpPr>
        <p:spPr/>
        <p:txBody>
          <a:bodyPr/>
          <a:lstStyle/>
          <a:p>
            <a:r>
              <a:rPr lang="en-US" dirty="0"/>
              <a:t>Useful Resources</a:t>
            </a:r>
          </a:p>
        </p:txBody>
      </p:sp>
      <p:sp>
        <p:nvSpPr>
          <p:cNvPr id="3" name="Content Placeholder 2">
            <a:extLst>
              <a:ext uri="{FF2B5EF4-FFF2-40B4-BE49-F238E27FC236}">
                <a16:creationId xmlns:a16="http://schemas.microsoft.com/office/drawing/2014/main" id="{1875C429-4323-234C-B478-15E1F2AF4390}"/>
              </a:ext>
            </a:extLst>
          </p:cNvPr>
          <p:cNvSpPr>
            <a:spLocks noGrp="1"/>
          </p:cNvSpPr>
          <p:nvPr>
            <p:ph idx="1"/>
          </p:nvPr>
        </p:nvSpPr>
        <p:spPr/>
        <p:txBody>
          <a:bodyPr/>
          <a:lstStyle/>
          <a:p>
            <a:r>
              <a:rPr lang="en-US" dirty="0"/>
              <a:t>SAS proc Power Info</a:t>
            </a:r>
          </a:p>
          <a:p>
            <a:pPr lvl="1"/>
            <a:r>
              <a:rPr lang="en-US" sz="2400" dirty="0"/>
              <a:t>https://</a:t>
            </a:r>
            <a:r>
              <a:rPr lang="en-US" sz="2400" dirty="0" err="1"/>
              <a:t>support.sas.com</a:t>
            </a:r>
            <a:r>
              <a:rPr lang="en-US" sz="2400" dirty="0"/>
              <a:t>/documentation/</a:t>
            </a:r>
            <a:r>
              <a:rPr lang="en-US" sz="2400" dirty="0" err="1"/>
              <a:t>onlinedoc</a:t>
            </a:r>
            <a:r>
              <a:rPr lang="en-US" sz="2400" dirty="0"/>
              <a:t>/stat/141/</a:t>
            </a:r>
            <a:r>
              <a:rPr lang="en-US" sz="2400" dirty="0" err="1"/>
              <a:t>power.pdf</a:t>
            </a:r>
            <a:endParaRPr lang="en-US" sz="2400" dirty="0"/>
          </a:p>
        </p:txBody>
      </p:sp>
    </p:spTree>
    <p:extLst>
      <p:ext uri="{BB962C8B-B14F-4D97-AF65-F5344CB8AC3E}">
        <p14:creationId xmlns:p14="http://schemas.microsoft.com/office/powerpoint/2010/main" val="83182929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1C948-A4A3-5946-B047-076635D43652}"/>
              </a:ext>
            </a:extLst>
          </p:cNvPr>
          <p:cNvSpPr>
            <a:spLocks noGrp="1"/>
          </p:cNvSpPr>
          <p:nvPr>
            <p:ph type="title"/>
          </p:nvPr>
        </p:nvSpPr>
        <p:spPr>
          <a:xfrm>
            <a:off x="1695450" y="2819400"/>
            <a:ext cx="8801100" cy="1450757"/>
          </a:xfrm>
        </p:spPr>
        <p:txBody>
          <a:bodyPr/>
          <a:lstStyle/>
          <a:p>
            <a:pPr algn="ctr"/>
            <a:r>
              <a:rPr lang="en-US" dirty="0"/>
              <a:t>End For Live Session Assignment Unit 6!</a:t>
            </a:r>
          </a:p>
        </p:txBody>
      </p:sp>
      <p:sp>
        <p:nvSpPr>
          <p:cNvPr id="4" name="Slide Number Placeholder 3">
            <a:extLst>
              <a:ext uri="{FF2B5EF4-FFF2-40B4-BE49-F238E27FC236}">
                <a16:creationId xmlns:a16="http://schemas.microsoft.com/office/drawing/2014/main" id="{C89C5DF8-9726-8A40-B8E3-D578C82B8DDF}"/>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64</a:t>
            </a:fld>
            <a:endParaRPr lang="en-US" altLang="en-US" dirty="0"/>
          </a:p>
        </p:txBody>
      </p:sp>
    </p:spTree>
    <p:extLst>
      <p:ext uri="{BB962C8B-B14F-4D97-AF65-F5344CB8AC3E}">
        <p14:creationId xmlns:p14="http://schemas.microsoft.com/office/powerpoint/2010/main" val="2935390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F6B3-BDE2-6EAF-6DCE-19AE748DFB1B}"/>
              </a:ext>
            </a:extLst>
          </p:cNvPr>
          <p:cNvSpPr>
            <a:spLocks noGrp="1"/>
          </p:cNvSpPr>
          <p:nvPr>
            <p:ph type="title"/>
          </p:nvPr>
        </p:nvSpPr>
        <p:spPr>
          <a:xfrm>
            <a:off x="152400" y="228600"/>
            <a:ext cx="11811000" cy="1143000"/>
          </a:xfrm>
        </p:spPr>
        <p:txBody>
          <a:bodyPr/>
          <a:lstStyle/>
          <a:p>
            <a:r>
              <a:rPr lang="en-US" sz="3600" dirty="0"/>
              <a:t>Pooled Estimate of the Error (SD / Variance)</a:t>
            </a:r>
            <a:br>
              <a:rPr lang="en-US" sz="3600" dirty="0"/>
            </a:br>
            <a:r>
              <a:rPr lang="en-US" sz="3600" dirty="0"/>
              <a:t>2 Group Test</a:t>
            </a:r>
          </a:p>
        </p:txBody>
      </p:sp>
      <p:pic>
        <p:nvPicPr>
          <p:cNvPr id="4" name="Picture 3">
            <a:extLst>
              <a:ext uri="{FF2B5EF4-FFF2-40B4-BE49-F238E27FC236}">
                <a16:creationId xmlns:a16="http://schemas.microsoft.com/office/drawing/2014/main" id="{05CA18B1-F5FD-AB05-5B0A-8CCB749133E0}"/>
              </a:ext>
            </a:extLst>
          </p:cNvPr>
          <p:cNvPicPr>
            <a:picLocks noChangeAspect="1"/>
          </p:cNvPicPr>
          <p:nvPr/>
        </p:nvPicPr>
        <p:blipFill>
          <a:blip r:embed="rId2"/>
          <a:stretch>
            <a:fillRect/>
          </a:stretch>
        </p:blipFill>
        <p:spPr>
          <a:xfrm>
            <a:off x="374374" y="3638729"/>
            <a:ext cx="5708374" cy="1989698"/>
          </a:xfrm>
          <a:prstGeom prst="rect">
            <a:avLst/>
          </a:prstGeom>
        </p:spPr>
      </p:pic>
      <p:sp>
        <p:nvSpPr>
          <p:cNvPr id="7" name="TextBox 6">
            <a:extLst>
              <a:ext uri="{FF2B5EF4-FFF2-40B4-BE49-F238E27FC236}">
                <a16:creationId xmlns:a16="http://schemas.microsoft.com/office/drawing/2014/main" id="{8009E8CE-F58C-A710-FF62-0AABA6EBBB82}"/>
              </a:ext>
            </a:extLst>
          </p:cNvPr>
          <p:cNvSpPr txBox="1"/>
          <p:nvPr/>
        </p:nvSpPr>
        <p:spPr>
          <a:xfrm>
            <a:off x="1524000" y="2018942"/>
            <a:ext cx="3733800" cy="1200329"/>
          </a:xfrm>
          <a:prstGeom prst="rect">
            <a:avLst/>
          </a:prstGeom>
          <a:noFill/>
        </p:spPr>
        <p:txBody>
          <a:bodyPr wrap="square">
            <a:spAutoFit/>
          </a:bodyPr>
          <a:lstStyle/>
          <a:p>
            <a:r>
              <a:rPr lang="en-US" dirty="0"/>
              <a:t>proc </a:t>
            </a:r>
            <a:r>
              <a:rPr lang="en-US" dirty="0" err="1"/>
              <a:t>glm</a:t>
            </a:r>
            <a:r>
              <a:rPr lang="en-US" dirty="0"/>
              <a:t> data = educ;</a:t>
            </a:r>
          </a:p>
          <a:p>
            <a:r>
              <a:rPr lang="en-US" dirty="0"/>
              <a:t>class educ;</a:t>
            </a:r>
          </a:p>
          <a:p>
            <a:r>
              <a:rPr lang="en-US" dirty="0"/>
              <a:t>model logincome2005 = educ;</a:t>
            </a:r>
          </a:p>
          <a:p>
            <a:r>
              <a:rPr lang="en-US" dirty="0"/>
              <a:t>run;</a:t>
            </a:r>
          </a:p>
        </p:txBody>
      </p:sp>
      <p:pic>
        <p:nvPicPr>
          <p:cNvPr id="8" name="Picture 7">
            <a:extLst>
              <a:ext uri="{FF2B5EF4-FFF2-40B4-BE49-F238E27FC236}">
                <a16:creationId xmlns:a16="http://schemas.microsoft.com/office/drawing/2014/main" id="{1DA543F0-0037-5716-028F-F81FFCF31C43}"/>
              </a:ext>
            </a:extLst>
          </p:cNvPr>
          <p:cNvPicPr>
            <a:picLocks noChangeAspect="1"/>
          </p:cNvPicPr>
          <p:nvPr/>
        </p:nvPicPr>
        <p:blipFill>
          <a:blip r:embed="rId3"/>
          <a:stretch>
            <a:fillRect/>
          </a:stretch>
        </p:blipFill>
        <p:spPr>
          <a:xfrm>
            <a:off x="6321136" y="1905000"/>
            <a:ext cx="5391727" cy="4093412"/>
          </a:xfrm>
          <a:prstGeom prst="rect">
            <a:avLst/>
          </a:prstGeom>
        </p:spPr>
      </p:pic>
      <p:sp>
        <p:nvSpPr>
          <p:cNvPr id="9" name="Rectangle 8">
            <a:extLst>
              <a:ext uri="{FF2B5EF4-FFF2-40B4-BE49-F238E27FC236}">
                <a16:creationId xmlns:a16="http://schemas.microsoft.com/office/drawing/2014/main" id="{44DCD5D6-1EA0-DEAF-9BD8-422A1C51817D}"/>
              </a:ext>
            </a:extLst>
          </p:cNvPr>
          <p:cNvSpPr/>
          <p:nvPr/>
        </p:nvSpPr>
        <p:spPr>
          <a:xfrm>
            <a:off x="3491948" y="4953000"/>
            <a:ext cx="1066800" cy="2286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19653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59F6B3-BDE2-6EAF-6DCE-19AE748DFB1B}"/>
              </a:ext>
            </a:extLst>
          </p:cNvPr>
          <p:cNvSpPr>
            <a:spLocks noGrp="1"/>
          </p:cNvSpPr>
          <p:nvPr>
            <p:ph type="title"/>
          </p:nvPr>
        </p:nvSpPr>
        <p:spPr>
          <a:xfrm>
            <a:off x="152400" y="228600"/>
            <a:ext cx="11811000" cy="1143000"/>
          </a:xfrm>
        </p:spPr>
        <p:txBody>
          <a:bodyPr/>
          <a:lstStyle/>
          <a:p>
            <a:r>
              <a:rPr lang="en-US" sz="3600" dirty="0"/>
              <a:t>Pooled Estimate of the Error (SD / Variance)</a:t>
            </a:r>
            <a:br>
              <a:rPr lang="en-US" sz="3600" dirty="0"/>
            </a:br>
            <a:r>
              <a:rPr lang="en-US" sz="3600" dirty="0"/>
              <a:t>(5 Group Test)</a:t>
            </a:r>
          </a:p>
        </p:txBody>
      </p:sp>
      <p:sp>
        <p:nvSpPr>
          <p:cNvPr id="7" name="TextBox 6">
            <a:extLst>
              <a:ext uri="{FF2B5EF4-FFF2-40B4-BE49-F238E27FC236}">
                <a16:creationId xmlns:a16="http://schemas.microsoft.com/office/drawing/2014/main" id="{8009E8CE-F58C-A710-FF62-0AABA6EBBB82}"/>
              </a:ext>
            </a:extLst>
          </p:cNvPr>
          <p:cNvSpPr txBox="1"/>
          <p:nvPr/>
        </p:nvSpPr>
        <p:spPr>
          <a:xfrm>
            <a:off x="1295400" y="1371600"/>
            <a:ext cx="3733800" cy="1200329"/>
          </a:xfrm>
          <a:prstGeom prst="rect">
            <a:avLst/>
          </a:prstGeom>
          <a:noFill/>
        </p:spPr>
        <p:txBody>
          <a:bodyPr wrap="square">
            <a:spAutoFit/>
          </a:bodyPr>
          <a:lstStyle/>
          <a:p>
            <a:r>
              <a:rPr lang="en-US" dirty="0"/>
              <a:t>proc </a:t>
            </a:r>
            <a:r>
              <a:rPr lang="en-US" dirty="0" err="1"/>
              <a:t>glm</a:t>
            </a:r>
            <a:r>
              <a:rPr lang="en-US" dirty="0"/>
              <a:t> data = educ;</a:t>
            </a:r>
          </a:p>
          <a:p>
            <a:r>
              <a:rPr lang="en-US" dirty="0"/>
              <a:t>class Educ;</a:t>
            </a:r>
          </a:p>
          <a:p>
            <a:r>
              <a:rPr lang="en-US" dirty="0"/>
              <a:t>model logincome2005 = educ;</a:t>
            </a:r>
          </a:p>
          <a:p>
            <a:r>
              <a:rPr lang="en-US" dirty="0"/>
              <a:t>run;</a:t>
            </a:r>
          </a:p>
        </p:txBody>
      </p:sp>
      <p:pic>
        <p:nvPicPr>
          <p:cNvPr id="3" name="Picture 2">
            <a:extLst>
              <a:ext uri="{FF2B5EF4-FFF2-40B4-BE49-F238E27FC236}">
                <a16:creationId xmlns:a16="http://schemas.microsoft.com/office/drawing/2014/main" id="{65A5E5A7-C271-254B-7BCE-5BE08F682251}"/>
              </a:ext>
            </a:extLst>
          </p:cNvPr>
          <p:cNvPicPr>
            <a:picLocks noChangeAspect="1"/>
          </p:cNvPicPr>
          <p:nvPr/>
        </p:nvPicPr>
        <p:blipFill rotWithShape="1">
          <a:blip r:embed="rId3"/>
          <a:srcRect t="56923"/>
          <a:stretch/>
        </p:blipFill>
        <p:spPr>
          <a:xfrm>
            <a:off x="152400" y="2514600"/>
            <a:ext cx="5699689" cy="2416216"/>
          </a:xfrm>
          <a:prstGeom prst="rect">
            <a:avLst/>
          </a:prstGeom>
        </p:spPr>
      </p:pic>
      <p:sp>
        <p:nvSpPr>
          <p:cNvPr id="9" name="Rectangle 8">
            <a:extLst>
              <a:ext uri="{FF2B5EF4-FFF2-40B4-BE49-F238E27FC236}">
                <a16:creationId xmlns:a16="http://schemas.microsoft.com/office/drawing/2014/main" id="{44DCD5D6-1EA0-DEAF-9BD8-422A1C51817D}"/>
              </a:ext>
            </a:extLst>
          </p:cNvPr>
          <p:cNvSpPr/>
          <p:nvPr/>
        </p:nvSpPr>
        <p:spPr>
          <a:xfrm>
            <a:off x="3048000" y="3536024"/>
            <a:ext cx="1066800" cy="228600"/>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F269EB52-F452-0BDE-715E-8DC09A61B494}"/>
              </a:ext>
            </a:extLst>
          </p:cNvPr>
          <p:cNvPicPr>
            <a:picLocks noChangeAspect="1"/>
          </p:cNvPicPr>
          <p:nvPr/>
        </p:nvPicPr>
        <p:blipFill>
          <a:blip r:embed="rId4"/>
          <a:stretch>
            <a:fillRect/>
          </a:stretch>
        </p:blipFill>
        <p:spPr>
          <a:xfrm>
            <a:off x="6806648" y="1905000"/>
            <a:ext cx="5146813" cy="3873945"/>
          </a:xfrm>
          <a:prstGeom prst="rect">
            <a:avLst/>
          </a:prstGeom>
        </p:spPr>
      </p:pic>
      <p:pic>
        <p:nvPicPr>
          <p:cNvPr id="10" name="Picture 9">
            <a:extLst>
              <a:ext uri="{FF2B5EF4-FFF2-40B4-BE49-F238E27FC236}">
                <a16:creationId xmlns:a16="http://schemas.microsoft.com/office/drawing/2014/main" id="{4B714CCD-71D8-B4DB-A106-30CCB1E426A6}"/>
              </a:ext>
            </a:extLst>
          </p:cNvPr>
          <p:cNvPicPr>
            <a:picLocks noChangeAspect="1"/>
          </p:cNvPicPr>
          <p:nvPr/>
        </p:nvPicPr>
        <p:blipFill>
          <a:blip r:embed="rId5"/>
          <a:stretch>
            <a:fillRect/>
          </a:stretch>
        </p:blipFill>
        <p:spPr>
          <a:xfrm>
            <a:off x="212035" y="4930816"/>
            <a:ext cx="6264965" cy="1775217"/>
          </a:xfrm>
          <a:prstGeom prst="rect">
            <a:avLst/>
          </a:prstGeom>
        </p:spPr>
      </p:pic>
    </p:spTree>
    <p:extLst>
      <p:ext uri="{BB962C8B-B14F-4D97-AF65-F5344CB8AC3E}">
        <p14:creationId xmlns:p14="http://schemas.microsoft.com/office/powerpoint/2010/main" val="324041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0B87F-D05F-AB44-9B8F-7F7BE6EC094F}"/>
              </a:ext>
            </a:extLst>
          </p:cNvPr>
          <p:cNvSpPr>
            <a:spLocks noGrp="1"/>
          </p:cNvSpPr>
          <p:nvPr>
            <p:ph type="title"/>
          </p:nvPr>
        </p:nvSpPr>
        <p:spPr>
          <a:xfrm>
            <a:off x="838200" y="2971800"/>
            <a:ext cx="10972800" cy="1143000"/>
          </a:xfrm>
        </p:spPr>
        <p:txBody>
          <a:bodyPr/>
          <a:lstStyle/>
          <a:p>
            <a:r>
              <a:rPr lang="en-US" dirty="0"/>
              <a:t>Question 1: Quick Quiz Questions</a:t>
            </a:r>
          </a:p>
        </p:txBody>
      </p:sp>
      <p:sp>
        <p:nvSpPr>
          <p:cNvPr id="4" name="Slide Number Placeholder 3">
            <a:extLst>
              <a:ext uri="{FF2B5EF4-FFF2-40B4-BE49-F238E27FC236}">
                <a16:creationId xmlns:a16="http://schemas.microsoft.com/office/drawing/2014/main" id="{2AFB7E10-CB2F-7045-BE10-2E6562BB3416}"/>
              </a:ext>
            </a:extLst>
          </p:cNvPr>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85BC5B7D-D6B0-4550-9BAF-D21F2647AC79}" type="slidenum">
              <a:rPr lang="en-US" altLang="en-US" smtClean="0"/>
              <a:pPr>
                <a:defRPr/>
              </a:pPr>
              <a:t>9</a:t>
            </a:fld>
            <a:endParaRPr lang="en-US" altLang="en-US" dirty="0"/>
          </a:p>
        </p:txBody>
      </p:sp>
    </p:spTree>
    <p:extLst>
      <p:ext uri="{BB962C8B-B14F-4D97-AF65-F5344CB8AC3E}">
        <p14:creationId xmlns:p14="http://schemas.microsoft.com/office/powerpoint/2010/main" val="42063368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34"/>
  <p:tag name="MMPROD_UIDATA" val="&lt;database version=&quot;11.0&quot;&gt;&lt;object type=&quot;1&quot; unique_id=&quot;10001&quot;&gt;&lt;object type=&quot;2&quot; unique_id=&quot;47998&quot;&gt;&lt;object type=&quot;3&quot; unique_id=&quot;47999&quot;&gt;&lt;property id=&quot;20148&quot; value=&quot;5&quot;/&gt;&lt;property id=&quot;20300&quot; value=&quot;Slide 1 - &amp;quot;Insert Title Here&amp;quot;&quot;/&gt;&lt;property id=&quot;20307&quot; value=&quot;269&quot;/&gt;&lt;/object&gt;&lt;object type=&quot;3&quot; unique_id=&quot;48000&quot;&gt;&lt;property id=&quot;20148&quot; value=&quot;5&quot;/&gt;&lt;property id=&quot;20300&quot; value=&quot;Slide 2 - &amp;quot;Header&amp;quot;&quot;/&gt;&lt;property id=&quot;20307&quot; value=&quot;266&quot;/&gt;&lt;/object&gt;&lt;object type=&quot;3&quot; unique_id=&quot;48001&quot;&gt;&lt;property id=&quot;20148&quot; value=&quot;5&quot;/&gt;&lt;property id=&quot;20300&quot; value=&quot;Slide 7&quot;/&gt;&lt;property id=&quot;20307&quot; value=&quot;267&quot;/&gt;&lt;/object&gt;&lt;object type=&quot;3&quot; unique_id=&quot;48032&quot;&gt;&lt;property id=&quot;20148&quot; value=&quot;5&quot;/&gt;&lt;property id=&quot;20300&quot; value=&quot;Slide 3&quot;/&gt;&lt;property id=&quot;20307&quot; value=&quot;270&quot;/&gt;&lt;/object&gt;&lt;object type=&quot;3&quot; unique_id=&quot;48033&quot;&gt;&lt;property id=&quot;20148&quot; value=&quot;5&quot;/&gt;&lt;property id=&quot;20300&quot; value=&quot;Slide 4&quot;/&gt;&lt;property id=&quot;20307&quot; value=&quot;271&quot;/&gt;&lt;/object&gt;&lt;object type=&quot;3&quot; unique_id=&quot;48034&quot;&gt;&lt;property id=&quot;20148&quot; value=&quot;5&quot;/&gt;&lt;property id=&quot;20300&quot; value=&quot;Slide 5&quot;/&gt;&lt;property id=&quot;20307&quot; value=&quot;272&quot;/&gt;&lt;/object&gt;&lt;object type=&quot;3&quot; unique_id=&quot;48035&quot;&gt;&lt;property id=&quot;20148&quot; value=&quot;5&quot;/&gt;&lt;property id=&quot;20300&quot; value=&quot;Slide 6&quot;/&gt;&lt;property id=&quot;20307&quot; value=&quot;273&quot;/&gt;&lt;/object&gt;&lt;/object&gt;&lt;object type=&quot;8&quot; unique_id=&quot;48006&quot;&gt;&lt;/object&gt;&lt;/object&gt;&lt;/database&gt;"/>
  <p:tag name="SECTOMILLISECCONVERTED" val="1"/>
</p:tagLst>
</file>

<file path=ppt/theme/theme1.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074_School report presentation with dinosaur models_AAS_v3" id="{2E2DFC83-FE44-43DC-854E-F7E09DAA4285}" vid="{47F7BBDC-F340-4591-99D2-80DC27F95CB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29226</TotalTime>
  <Words>3773</Words>
  <Application>Microsoft Office PowerPoint</Application>
  <PresentationFormat>Widescreen</PresentationFormat>
  <Paragraphs>444</Paragraphs>
  <Slides>64</Slides>
  <Notes>2</Notes>
  <HiddenSlides>12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64</vt:i4>
      </vt:variant>
    </vt:vector>
  </HeadingPairs>
  <TitlesOfParts>
    <vt:vector size="74" baseType="lpstr">
      <vt:lpstr>Arial</vt:lpstr>
      <vt:lpstr>Calibri</vt:lpstr>
      <vt:lpstr>Cambria</vt:lpstr>
      <vt:lpstr>Cambria Math</vt:lpstr>
      <vt:lpstr>Courier New</vt:lpstr>
      <vt:lpstr>Garamond</vt:lpstr>
      <vt:lpstr>Gill Sans MT</vt:lpstr>
      <vt:lpstr>Wingdings</vt:lpstr>
      <vt:lpstr>1_Body Slides</vt:lpstr>
      <vt:lpstr>Office Theme</vt:lpstr>
      <vt:lpstr>For Live Session Assignment (FLS) </vt:lpstr>
      <vt:lpstr>FLS 6</vt:lpstr>
      <vt:lpstr>Estimate of the Error (SD / Variance)</vt:lpstr>
      <vt:lpstr>Example: 1 Sample t-test</vt:lpstr>
      <vt:lpstr>Let’s Formalize This Test Into 6 Steps!</vt:lpstr>
      <vt:lpstr>Pooled Estimate of the Error (SD / Variance) 2 Group Test</vt:lpstr>
      <vt:lpstr>Pooled Estimate of the Error (SD / Variance) 2 Group Test</vt:lpstr>
      <vt:lpstr>Pooled Estimate of the Error (SD / Variance) (5 Group Test)</vt:lpstr>
      <vt:lpstr>Question 1: Quick Quiz Questions</vt:lpstr>
      <vt:lpstr>Question 1 (&lt;15 min)</vt:lpstr>
      <vt:lpstr>Question 2 (&lt; 15 min)</vt:lpstr>
      <vt:lpstr>End Question 1:  Quick Quiz Questions</vt:lpstr>
      <vt:lpstr>Question 2 (≤2 hours)  </vt:lpstr>
      <vt:lpstr>Height!</vt:lpstr>
      <vt:lpstr>First … Plot the Data!</vt:lpstr>
      <vt:lpstr>Boxplot in R</vt:lpstr>
      <vt:lpstr>Plot the Data cont.</vt:lpstr>
      <vt:lpstr>Histograms and Qqplots in Plots in R</vt:lpstr>
      <vt:lpstr>Brown and Forsythe Test for Equality of Variance.</vt:lpstr>
      <vt:lpstr>Brown-Forsythe Test in R</vt:lpstr>
      <vt:lpstr>1 Way ANOVA</vt:lpstr>
      <vt:lpstr>1 Way ANOVA</vt:lpstr>
      <vt:lpstr>Height!</vt:lpstr>
      <vt:lpstr>PowerPoint Presentation</vt:lpstr>
      <vt:lpstr>PowerPoint Presentation</vt:lpstr>
      <vt:lpstr>PowerPoint Presentation</vt:lpstr>
      <vt:lpstr>Question 2 Part 3</vt:lpstr>
      <vt:lpstr>PowerPoint Presentation</vt:lpstr>
      <vt:lpstr>PowerPoint Presentation</vt:lpstr>
      <vt:lpstr>Why Include μ_B in Both Ho and Ha?</vt:lpstr>
      <vt:lpstr>PowerPoint Presentation</vt:lpstr>
      <vt:lpstr>PowerPoint Presentation</vt:lpstr>
      <vt:lpstr>End Question 2   </vt:lpstr>
      <vt:lpstr>Question 3</vt:lpstr>
      <vt:lpstr>Question 3</vt:lpstr>
      <vt:lpstr>Question 3</vt:lpstr>
      <vt:lpstr>Question 3</vt:lpstr>
      <vt:lpstr>Question 3</vt:lpstr>
      <vt:lpstr>Question 3</vt:lpstr>
      <vt:lpstr>Question 3</vt:lpstr>
      <vt:lpstr>Question 3</vt:lpstr>
      <vt:lpstr>Question 3</vt:lpstr>
      <vt:lpstr>Question 3</vt:lpstr>
      <vt:lpstr>Question 3</vt:lpstr>
      <vt:lpstr>KW Approach!</vt:lpstr>
      <vt:lpstr>ChatGPT Approach</vt:lpstr>
      <vt:lpstr>ChatGPT Approach</vt:lpstr>
      <vt:lpstr>ChatGPT Approach</vt:lpstr>
      <vt:lpstr>End Question 3</vt:lpstr>
      <vt:lpstr>Extra Practice Used to be a Breakout Long Ago…   </vt:lpstr>
      <vt:lpstr>Plant Growth Experiment</vt:lpstr>
      <vt:lpstr>Plot the Data!</vt:lpstr>
      <vt:lpstr>Conduct the KW Test!</vt:lpstr>
      <vt:lpstr>Conduct the KW Test!</vt:lpstr>
      <vt:lpstr>Further Research!</vt:lpstr>
      <vt:lpstr>3 Rank Sum Tests</vt:lpstr>
      <vt:lpstr>3 Rank Sum Tests</vt:lpstr>
      <vt:lpstr>Visually Comparing the Distributions</vt:lpstr>
      <vt:lpstr>Visually Comparing Distributions of the Ranks</vt:lpstr>
      <vt:lpstr>End Breakout   </vt:lpstr>
      <vt:lpstr>Question 4: Takeaways!</vt:lpstr>
      <vt:lpstr>Question 5: Questions!</vt:lpstr>
      <vt:lpstr>Useful Resources</vt:lpstr>
      <vt:lpstr>End For Live Session Assignment Unit 6!</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Southern Methodist University</dc:title>
  <dc:subject/>
  <dc:creator>Administrator</dc:creator>
  <cp:keywords/>
  <dc:description/>
  <cp:lastModifiedBy>Marco Lopez</cp:lastModifiedBy>
  <cp:revision>321</cp:revision>
  <cp:lastPrinted>2020-09-21T07:53:02Z</cp:lastPrinted>
  <dcterms:created xsi:type="dcterms:W3CDTF">2016-03-21T14:12:59Z</dcterms:created>
  <dcterms:modified xsi:type="dcterms:W3CDTF">2023-10-02T03:35:09Z</dcterms:modified>
  <cp:category/>
</cp:coreProperties>
</file>